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42"/>
  </p:notesMasterIdLst>
  <p:sldIdLst>
    <p:sldId id="296" r:id="rId2"/>
    <p:sldId id="297" r:id="rId3"/>
    <p:sldId id="298" r:id="rId4"/>
    <p:sldId id="299"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30" r:id="rId34"/>
    <p:sldId id="331" r:id="rId35"/>
    <p:sldId id="328" r:id="rId36"/>
    <p:sldId id="329" r:id="rId37"/>
    <p:sldId id="332" r:id="rId38"/>
    <p:sldId id="333" r:id="rId39"/>
    <p:sldId id="334" r:id="rId40"/>
    <p:sldId id="33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0"/>
  </p:normalViewPr>
  <p:slideViewPr>
    <p:cSldViewPr>
      <p:cViewPr varScale="1">
        <p:scale>
          <a:sx n="103" d="100"/>
          <a:sy n="103" d="100"/>
        </p:scale>
        <p:origin x="188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6DBA4A-153E-48D1-82D9-BFCE2470B14B}" type="datetimeFigureOut">
              <a:rPr lang="en-US" smtClean="0"/>
              <a:t>8/3/19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47ECC6-1CE7-4D62-B417-D4EA5F388362}" type="slidenum">
              <a:rPr lang="en-US" smtClean="0"/>
              <a:t>‹#›</a:t>
            </a:fld>
            <a:endParaRPr lang="en-US"/>
          </a:p>
        </p:txBody>
      </p:sp>
    </p:spTree>
    <p:extLst>
      <p:ext uri="{BB962C8B-B14F-4D97-AF65-F5344CB8AC3E}">
        <p14:creationId xmlns:p14="http://schemas.microsoft.com/office/powerpoint/2010/main" val="3962507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Tree>
    <p:extLst>
      <p:ext uri="{BB962C8B-B14F-4D97-AF65-F5344CB8AC3E}">
        <p14:creationId xmlns:p14="http://schemas.microsoft.com/office/powerpoint/2010/main" val="1306648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017013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29725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06611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878726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273336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248726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581805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993999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0183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9755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521157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426276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4238899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905939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954024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4863288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649" y="508000"/>
            <a:ext cx="1621234" cy="44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68990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440297" y="1577929"/>
            <a:ext cx="8296138" cy="1154162"/>
          </a:xfrm>
          <a:prstGeom prst="rect">
            <a:avLst/>
          </a:prstGeom>
        </p:spPr>
        <p:txBody>
          <a:bodyPr wrap="square" lIns="0" tIns="0" rIns="0" bIns="0" numCol="1" spcCol="256032">
            <a:spAutoFit/>
          </a:bodyPr>
          <a:lstStyle>
            <a:lvl1pPr marL="4445" indent="192024">
              <a:spcBef>
                <a:spcPts val="0"/>
              </a:spcBef>
              <a:spcAft>
                <a:spcPts val="420"/>
              </a:spcAft>
              <a:buSzPct val="100000"/>
              <a:buFont typeface="Arial"/>
              <a:buChar char="•"/>
              <a:tabLst/>
              <a:defRPr sz="2000" baseline="0">
                <a:solidFill>
                  <a:srgbClr val="4C4C4C"/>
                </a:solidFill>
                <a:latin typeface="Merriweather Light"/>
                <a:cs typeface="Merriweather Light"/>
              </a:defRPr>
            </a:lvl1pPr>
            <a:lvl2pPr marL="202248" indent="191135">
              <a:spcBef>
                <a:spcPts val="0"/>
              </a:spcBef>
              <a:spcAft>
                <a:spcPts val="420"/>
              </a:spcAft>
              <a:buSzPct val="100000"/>
              <a:buFont typeface="Arial"/>
              <a:buChar char="•"/>
              <a:defRPr sz="1700" baseline="0">
                <a:solidFill>
                  <a:schemeClr val="accent5"/>
                </a:solidFill>
                <a:latin typeface="Merriweather Light"/>
                <a:cs typeface="Merriweather Light"/>
              </a:defRPr>
            </a:lvl2pPr>
            <a:lvl3pPr marL="358934" indent="191135">
              <a:spcBef>
                <a:spcPts val="0"/>
              </a:spcBef>
              <a:spcAft>
                <a:spcPts val="420"/>
              </a:spcAft>
              <a:buSzPct val="100000"/>
              <a:buFont typeface="Arial"/>
              <a:buChar char="•"/>
              <a:defRPr sz="1500" baseline="0">
                <a:solidFill>
                  <a:schemeClr val="accent5"/>
                </a:solidFill>
              </a:defRPr>
            </a:lvl3pPr>
            <a:lvl4pPr marL="718980" indent="-200025">
              <a:spcBef>
                <a:spcPts val="0"/>
              </a:spcBef>
              <a:spcAft>
                <a:spcPts val="420"/>
              </a:spcAft>
              <a:buSzPct val="100000"/>
              <a:buFont typeface="Arial"/>
              <a:buChar char="•"/>
              <a:defRPr sz="1300" baseline="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899714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440832" y="1578124"/>
            <a:ext cx="3714750" cy="1154162"/>
          </a:xfrm>
          <a:prstGeom prst="rect">
            <a:avLst/>
          </a:prstGeom>
        </p:spPr>
        <p:txBody>
          <a:bodyPr wrap="square" lIns="0" tIns="0" rIns="0" bIns="0" numCol="1" spcCol="256032">
            <a:spAutoFit/>
          </a:bodyPr>
          <a:lstStyle>
            <a:lvl1pPr marL="4445" indent="192024">
              <a:spcBef>
                <a:spcPts val="0"/>
              </a:spcBef>
              <a:spcAft>
                <a:spcPts val="420"/>
              </a:spcAft>
              <a:buSzPct val="100000"/>
              <a:buFont typeface="Arial"/>
              <a:buChar char="•"/>
              <a:tabLst/>
              <a:defRPr sz="2000" baseline="0">
                <a:solidFill>
                  <a:schemeClr val="accent5"/>
                </a:solidFill>
                <a:latin typeface="Merriweather Light"/>
                <a:cs typeface="Merriweather Light"/>
              </a:defRPr>
            </a:lvl1pPr>
            <a:lvl2pPr marL="202248" indent="191135">
              <a:spcBef>
                <a:spcPts val="0"/>
              </a:spcBef>
              <a:spcAft>
                <a:spcPts val="420"/>
              </a:spcAft>
              <a:buSzPct val="100000"/>
              <a:buFont typeface="Arial"/>
              <a:buChar char="•"/>
              <a:defRPr sz="1700" baseline="0">
                <a:solidFill>
                  <a:schemeClr val="accent5"/>
                </a:solidFill>
                <a:latin typeface="Merriweather Light"/>
                <a:cs typeface="Merriweather Light"/>
              </a:defRPr>
            </a:lvl2pPr>
            <a:lvl3pPr marL="358934" indent="191135">
              <a:spcBef>
                <a:spcPts val="0"/>
              </a:spcBef>
              <a:spcAft>
                <a:spcPts val="420"/>
              </a:spcAft>
              <a:buSzPct val="100000"/>
              <a:buFont typeface="Arial"/>
              <a:buChar char="•"/>
              <a:defRPr sz="1500" baseline="0">
                <a:solidFill>
                  <a:schemeClr val="accent5"/>
                </a:solidFill>
              </a:defRPr>
            </a:lvl3pPr>
            <a:lvl4pPr marL="718980" indent="-200025">
              <a:spcBef>
                <a:spcPts val="0"/>
              </a:spcBef>
              <a:spcAft>
                <a:spcPts val="420"/>
              </a:spcAft>
              <a:buSzPct val="100000"/>
              <a:buFont typeface="Arial"/>
              <a:buChar char="•"/>
              <a:defRPr sz="1300" baseline="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4569942" y="1577929"/>
            <a:ext cx="3714750" cy="1154162"/>
          </a:xfrm>
          <a:prstGeom prst="rect">
            <a:avLst/>
          </a:prstGeom>
        </p:spPr>
        <p:txBody>
          <a:bodyPr wrap="square" lIns="0" tIns="0" rIns="0" bIns="0" numCol="1" spcCol="256032">
            <a:spAutoFit/>
          </a:bodyPr>
          <a:lstStyle>
            <a:lvl1pPr marL="4445" indent="192024">
              <a:spcBef>
                <a:spcPts val="0"/>
              </a:spcBef>
              <a:spcAft>
                <a:spcPts val="420"/>
              </a:spcAft>
              <a:buSzPct val="100000"/>
              <a:buFont typeface="Arial"/>
              <a:buChar char="•"/>
              <a:tabLst/>
              <a:defRPr sz="2000" baseline="0">
                <a:solidFill>
                  <a:schemeClr val="accent5"/>
                </a:solidFill>
                <a:latin typeface="Merriweather Light"/>
                <a:cs typeface="Merriweather Light"/>
              </a:defRPr>
            </a:lvl1pPr>
            <a:lvl2pPr marL="202248" indent="191135">
              <a:spcBef>
                <a:spcPts val="0"/>
              </a:spcBef>
              <a:spcAft>
                <a:spcPts val="420"/>
              </a:spcAft>
              <a:buSzPct val="100000"/>
              <a:buFont typeface="Arial"/>
              <a:buChar char="•"/>
              <a:defRPr sz="1700" baseline="0">
                <a:solidFill>
                  <a:schemeClr val="accent5"/>
                </a:solidFill>
                <a:latin typeface="Merriweather Light"/>
                <a:cs typeface="Merriweather Light"/>
              </a:defRPr>
            </a:lvl2pPr>
            <a:lvl3pPr marL="358934" indent="191135">
              <a:spcBef>
                <a:spcPts val="0"/>
              </a:spcBef>
              <a:spcAft>
                <a:spcPts val="420"/>
              </a:spcAft>
              <a:buSzPct val="100000"/>
              <a:buFont typeface="Arial"/>
              <a:buChar char="•"/>
              <a:defRPr sz="1500" baseline="0">
                <a:solidFill>
                  <a:schemeClr val="accent5"/>
                </a:solidFill>
              </a:defRPr>
            </a:lvl3pPr>
            <a:lvl4pPr marL="718980" indent="-200025">
              <a:spcBef>
                <a:spcPts val="0"/>
              </a:spcBef>
              <a:spcAft>
                <a:spcPts val="420"/>
              </a:spcAft>
              <a:buSzPct val="100000"/>
              <a:buFont typeface="Arial"/>
              <a:buChar char="•"/>
              <a:defRPr sz="1300" baseline="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2259271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4581127" y="1573127"/>
            <a:ext cx="4155842" cy="307777"/>
          </a:xfrm>
          <a:prstGeom prst="rect">
            <a:avLst/>
          </a:prstGeom>
        </p:spPr>
        <p:txBody>
          <a:bodyPr wrap="square" lIns="0" tIns="0" rIns="0" bIns="0">
            <a:spAutoFit/>
          </a:bodyPr>
          <a:lstStyle>
            <a:lvl1pPr marL="0" indent="0">
              <a:buSzPct val="100000"/>
              <a:buFont typeface="Arial"/>
              <a:buNone/>
              <a:defRPr sz="2000">
                <a:solidFill>
                  <a:schemeClr val="accent5"/>
                </a:solidFill>
                <a:latin typeface="Merriweather Light"/>
                <a:cs typeface="Merriweather Light"/>
              </a:defRPr>
            </a:lvl1pPr>
            <a:lvl2pPr marL="237808" indent="0">
              <a:buSzPct val="100000"/>
              <a:buFont typeface="Arial"/>
              <a:buNone/>
              <a:defRPr sz="1700">
                <a:solidFill>
                  <a:schemeClr val="accent5"/>
                </a:solidFill>
              </a:defRPr>
            </a:lvl2pPr>
            <a:lvl3pPr marL="484505" indent="0">
              <a:buSzPct val="100000"/>
              <a:buFont typeface="Arial"/>
              <a:buNone/>
              <a:defRPr sz="1500">
                <a:solidFill>
                  <a:schemeClr val="accent5"/>
                </a:solidFill>
              </a:defRPr>
            </a:lvl3pPr>
            <a:lvl4pPr marL="969011" indent="0">
              <a:buSzPct val="100000"/>
              <a:buFont typeface="Arial"/>
              <a:buNone/>
              <a:defRPr sz="130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a:t>Edit Master text styles</a:t>
            </a:r>
          </a:p>
        </p:txBody>
      </p:sp>
      <p:sp>
        <p:nvSpPr>
          <p:cNvPr id="4" name="Picture Placeholder 4"/>
          <p:cNvSpPr>
            <a:spLocks noGrp="1"/>
          </p:cNvSpPr>
          <p:nvPr>
            <p:ph type="pic" sz="quarter" idx="10"/>
          </p:nvPr>
        </p:nvSpPr>
        <p:spPr>
          <a:xfrm>
            <a:off x="440298" y="1557562"/>
            <a:ext cx="3762375" cy="4506611"/>
          </a:xfrm>
          <a:prstGeom prst="rect">
            <a:avLst/>
          </a:prstGeom>
          <a:ln w="6350" cmpd="sng">
            <a:solidFill>
              <a:srgbClr val="666666"/>
            </a:solidFill>
          </a:ln>
        </p:spPr>
        <p:txBody>
          <a:bodyPr lIns="64008" tIns="32004" rIns="64008" bIns="32004"/>
          <a:lstStyle>
            <a:lvl1pPr marL="0" indent="0">
              <a:buFontTx/>
              <a:buNone/>
              <a:defRPr sz="20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021929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40298" y="1577929"/>
            <a:ext cx="8296082" cy="4465805"/>
          </a:xfrm>
          <a:prstGeom prst="rect">
            <a:avLst/>
          </a:prstGeom>
        </p:spPr>
        <p:txBody>
          <a:bodyPr lIns="0" tIns="0" rIns="0" bIns="0"/>
          <a:lstStyle>
            <a:lvl1pPr marL="0" indent="0">
              <a:buSzPct val="120000"/>
              <a:buFontTx/>
              <a:buNone/>
              <a:defRPr sz="20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83213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9144000" cy="6858000"/>
          </a:xfrm>
          <a:prstGeom prst="rect">
            <a:avLst/>
          </a:prstGeom>
          <a:solidFill>
            <a:schemeClr val="bg1"/>
          </a:solidFill>
          <a:ln w="6350" cmpd="sng">
            <a:solidFill>
              <a:srgbClr val="666666"/>
            </a:solidFill>
          </a:ln>
        </p:spPr>
        <p:txBody>
          <a:bodyPr lIns="64008" tIns="32004" rIns="64008" bIns="32004"/>
          <a:lstStyle>
            <a:lvl1pPr marL="0" indent="0">
              <a:buFontTx/>
              <a:buNone/>
              <a:defRPr sz="20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361903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6858002"/>
          </a:xfrm>
          <a:prstGeom prst="rect">
            <a:avLst/>
          </a:prstGeom>
          <a:ln w="6350" cmpd="sng">
            <a:solidFill>
              <a:schemeClr val="tx1"/>
            </a:solidFill>
          </a:ln>
        </p:spPr>
        <p:txBody>
          <a:bodyPr lIns="64008" tIns="32004" rIns="64008" bIns="32004"/>
          <a:lstStyle>
            <a:lvl1pPr marL="0" indent="0">
              <a:buFontTx/>
              <a:buNone/>
              <a:defRPr sz="20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363341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297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9144000" cy="698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4008" tIns="32004" rIns="64008" bIns="32004" anchor="ctr"/>
          <a:lstStyle/>
          <a:p>
            <a:pPr algn="ctr" defTabSz="914355">
              <a:defRPr/>
            </a:pPr>
            <a:endParaRPr lang="en-US" dirty="0">
              <a:solidFill>
                <a:prstClr val="white"/>
              </a:solidFill>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41500" y="2672292"/>
            <a:ext cx="5461000" cy="151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620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441314" y="1510870"/>
            <a:ext cx="3335734" cy="2554545"/>
          </a:xfrm>
          <a:prstGeom prst="rect">
            <a:avLst/>
          </a:prstGeom>
        </p:spPr>
        <p:txBody>
          <a:bodyPr vert="horz" lIns="0" tIns="0" rIns="0" bIns="0">
            <a:spAutoFit/>
          </a:bodyPr>
          <a:lstStyle>
            <a:lvl1pPr marL="0" indent="0">
              <a:lnSpc>
                <a:spcPct val="150000"/>
              </a:lnSpc>
              <a:spcBef>
                <a:spcPts val="0"/>
              </a:spcBef>
              <a:buFontTx/>
              <a:buNone/>
              <a:defRPr sz="2000" b="0" i="0" baseline="0">
                <a:solidFill>
                  <a:schemeClr val="accent5"/>
                </a:solidFill>
                <a:latin typeface="Merriweather Light"/>
                <a:cs typeface="Merriweather Light"/>
              </a:defRPr>
            </a:lvl1pPr>
            <a:lvl2pPr marL="0" indent="0">
              <a:lnSpc>
                <a:spcPct val="150000"/>
              </a:lnSpc>
              <a:buFontTx/>
              <a:buNone/>
              <a:defRPr sz="2000" baseline="0">
                <a:solidFill>
                  <a:schemeClr val="accent5"/>
                </a:solidFill>
              </a:defRPr>
            </a:lvl2pPr>
            <a:lvl3pPr marL="0" indent="0">
              <a:lnSpc>
                <a:spcPct val="150000"/>
              </a:lnSpc>
              <a:buFontTx/>
              <a:buNone/>
              <a:defRPr sz="2000" baseline="0">
                <a:solidFill>
                  <a:schemeClr val="accent5"/>
                </a:solidFill>
              </a:defRPr>
            </a:lvl3pPr>
            <a:lvl4pPr marL="0" indent="0">
              <a:lnSpc>
                <a:spcPct val="150000"/>
              </a:lnSpc>
              <a:buFontTx/>
              <a:buNone/>
              <a:defRPr sz="2000" baseline="0">
                <a:solidFill>
                  <a:schemeClr val="accent5"/>
                </a:solidFill>
              </a:defRPr>
            </a:lvl4pPr>
            <a:lvl5pPr marL="0" indent="0">
              <a:lnSpc>
                <a:spcPct val="150000"/>
              </a:lnSpc>
              <a:buFontTx/>
              <a:buNone/>
              <a:defRPr sz="20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5340946" y="1510870"/>
            <a:ext cx="3384351" cy="2554545"/>
          </a:xfrm>
          <a:prstGeom prst="rect">
            <a:avLst/>
          </a:prstGeom>
        </p:spPr>
        <p:txBody>
          <a:bodyPr vert="horz" wrap="square" lIns="0" tIns="0" rIns="0" bIns="0">
            <a:spAutoFit/>
          </a:bodyPr>
          <a:lstStyle>
            <a:lvl1pPr marL="0" marR="0" indent="0" algn="l" defTabSz="914355" rtl="0" eaLnBrk="1" fontAlgn="auto" latinLnBrk="0" hangingPunct="1">
              <a:lnSpc>
                <a:spcPct val="150000"/>
              </a:lnSpc>
              <a:spcBef>
                <a:spcPts val="0"/>
              </a:spcBef>
              <a:spcAft>
                <a:spcPts val="0"/>
              </a:spcAft>
              <a:buClrTx/>
              <a:buSzTx/>
              <a:buFontTx/>
              <a:buNone/>
              <a:tabLst/>
              <a:defRPr sz="2000" b="0" i="0" baseline="0">
                <a:solidFill>
                  <a:srgbClr val="4C4C4C"/>
                </a:solidFill>
                <a:latin typeface="Merriweather Light"/>
                <a:cs typeface="Merriweather Light"/>
              </a:defRPr>
            </a:lvl1pPr>
            <a:lvl2pPr marL="0" indent="0">
              <a:lnSpc>
                <a:spcPct val="150000"/>
              </a:lnSpc>
              <a:buFontTx/>
              <a:buNone/>
              <a:defRPr sz="2000" baseline="0">
                <a:solidFill>
                  <a:srgbClr val="4C4C4C"/>
                </a:solidFill>
              </a:defRPr>
            </a:lvl2pPr>
            <a:lvl3pPr marL="0" indent="0">
              <a:lnSpc>
                <a:spcPct val="150000"/>
              </a:lnSpc>
              <a:buFontTx/>
              <a:buNone/>
              <a:defRPr sz="2000" baseline="0">
                <a:solidFill>
                  <a:srgbClr val="4C4C4C"/>
                </a:solidFill>
              </a:defRPr>
            </a:lvl3pPr>
            <a:lvl4pPr marL="0" indent="0">
              <a:lnSpc>
                <a:spcPct val="150000"/>
              </a:lnSpc>
              <a:buFontTx/>
              <a:buNone/>
              <a:defRPr sz="2000" baseline="0">
                <a:solidFill>
                  <a:srgbClr val="4C4C4C"/>
                </a:solidFill>
              </a:defRPr>
            </a:lvl4pPr>
            <a:lvl5pPr marL="0" indent="0">
              <a:lnSpc>
                <a:spcPct val="150000"/>
              </a:lnSpc>
              <a:buFontTx/>
              <a:buNone/>
              <a:defRPr sz="20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447076" y="500239"/>
            <a:ext cx="8278221" cy="393954"/>
          </a:xfrm>
          <a:prstGeom prst="rect">
            <a:avLst/>
          </a:prstGeom>
        </p:spPr>
        <p:txBody>
          <a:bodyPr wrap="square" lIns="0" tIns="0" rIns="0" bIns="0">
            <a:spAutoFit/>
          </a:bodyPr>
          <a:lstStyle>
            <a:lvl1pPr marL="0" indent="0">
              <a:lnSpc>
                <a:spcPct val="80000"/>
              </a:lnSpc>
              <a:buFontTx/>
              <a:buNone/>
              <a:defRPr sz="32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69365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a:defRPr/>
            </a:pPr>
            <a:endParaRPr lang="en-US" dirty="0">
              <a:solidFill>
                <a:prstClr val="white"/>
              </a:solidFill>
              <a:latin typeface="BentonSans Book"/>
            </a:endParaRPr>
          </a:p>
        </p:txBody>
      </p:sp>
      <p:pic>
        <p:nvPicPr>
          <p:cNvPr id="7" name="Picture 6" descr="Bottom_Viz_August-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328"/>
          <a:stretch/>
        </p:blipFill>
        <p:spPr>
          <a:xfrm>
            <a:off x="0" y="2688167"/>
            <a:ext cx="9144000" cy="2627630"/>
          </a:xfrm>
          <a:prstGeom prst="rect">
            <a:avLst/>
          </a:prstGeom>
        </p:spPr>
      </p:pic>
      <p:sp>
        <p:nvSpPr>
          <p:cNvPr id="5"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2199417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a:defRPr/>
            </a:pPr>
            <a:endParaRPr lang="en-US" dirty="0">
              <a:solidFill>
                <a:prstClr val="white"/>
              </a:solidFill>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1968500"/>
            <a:ext cx="9144000" cy="4568613"/>
          </a:xfrm>
          <a:prstGeom prst="rect">
            <a:avLst/>
          </a:prstGeom>
        </p:spPr>
      </p:pic>
      <p:sp>
        <p:nvSpPr>
          <p:cNvPr id="7"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3638017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a:defRPr/>
            </a:pPr>
            <a:endParaRPr lang="en-US" dirty="0">
              <a:solidFill>
                <a:prstClr val="white"/>
              </a:solidFill>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455333"/>
            <a:ext cx="9144000" cy="3958167"/>
          </a:xfrm>
          <a:prstGeom prst="rect">
            <a:avLst/>
          </a:prstGeom>
        </p:spPr>
      </p:pic>
      <p:sp>
        <p:nvSpPr>
          <p:cNvPr id="5" name="Text Placeholder 3"/>
          <p:cNvSpPr>
            <a:spLocks noGrp="1"/>
          </p:cNvSpPr>
          <p:nvPr>
            <p:ph type="body" sz="quarter" idx="11"/>
          </p:nvPr>
        </p:nvSpPr>
        <p:spPr>
          <a:xfrm>
            <a:off x="441240" y="1576464"/>
            <a:ext cx="8278223" cy="393954"/>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3509896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941892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440298" y="1577929"/>
            <a:ext cx="8296746" cy="307777"/>
          </a:xfrm>
          <a:prstGeom prst="rect">
            <a:avLst/>
          </a:prstGeom>
        </p:spPr>
        <p:txBody>
          <a:bodyPr wrap="square" lIns="0" tIns="0" rIns="0" bIns="0">
            <a:spAutoFit/>
          </a:bodyPr>
          <a:lstStyle>
            <a:lvl1pPr marL="4445" indent="0">
              <a:spcBef>
                <a:spcPts val="0"/>
              </a:spcBef>
              <a:spcAft>
                <a:spcPts val="420"/>
              </a:spcAft>
              <a:buSzPct val="100000"/>
              <a:buFont typeface="+mj-lt"/>
              <a:buNone/>
              <a:tabLst/>
              <a:defRPr sz="2000" b="0" i="0" baseline="0">
                <a:solidFill>
                  <a:srgbClr val="4C4C4C"/>
                </a:solidFill>
                <a:latin typeface="Merriweather Light"/>
                <a:cs typeface="Merriweather Light"/>
              </a:defRPr>
            </a:lvl1pPr>
            <a:lvl2pPr marL="202248" indent="0">
              <a:spcBef>
                <a:spcPts val="0"/>
              </a:spcBef>
              <a:spcAft>
                <a:spcPts val="420"/>
              </a:spcAft>
              <a:buSzPct val="100000"/>
              <a:buFont typeface="+mj-lt"/>
              <a:buNone/>
              <a:defRPr sz="1700" baseline="0">
                <a:solidFill>
                  <a:schemeClr val="accent5"/>
                </a:solidFill>
              </a:defRPr>
            </a:lvl2pPr>
            <a:lvl3pPr marL="358934" indent="0">
              <a:spcBef>
                <a:spcPts val="0"/>
              </a:spcBef>
              <a:spcAft>
                <a:spcPts val="420"/>
              </a:spcAft>
              <a:buSzPct val="100000"/>
              <a:buFont typeface="+mj-lt"/>
              <a:buNone/>
              <a:defRPr sz="1500" baseline="0">
                <a:solidFill>
                  <a:schemeClr val="accent5"/>
                </a:solidFill>
              </a:defRPr>
            </a:lvl3pPr>
            <a:lvl4pPr marL="518954" indent="0">
              <a:spcBef>
                <a:spcPts val="0"/>
              </a:spcBef>
              <a:spcAft>
                <a:spcPts val="420"/>
              </a:spcAft>
              <a:buSzPct val="100000"/>
              <a:buFont typeface="+mj-lt"/>
              <a:buNone/>
              <a:defRPr sz="1300" baseline="0">
                <a:solidFill>
                  <a:schemeClr val="accent5"/>
                </a:solidFill>
              </a:defRPr>
            </a:lvl4pPr>
            <a:lvl5pPr marL="1684655" indent="-240031">
              <a:buSzPct val="100000"/>
              <a:buFont typeface="+mj-lt"/>
              <a:buAutoNum type="arabicPeriod"/>
              <a:defRPr sz="11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512880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047875" y="2032001"/>
            <a:ext cx="5708207" cy="935641"/>
          </a:xfrm>
        </p:spPr>
        <p:txBody>
          <a:bodyPr/>
          <a:lstStyle>
            <a:lvl1pPr>
              <a:defRPr sz="38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2225675" y="3111500"/>
            <a:ext cx="5048250" cy="261610"/>
          </a:xfrm>
          <a:prstGeom prst="rect">
            <a:avLst/>
          </a:prstGeom>
        </p:spPr>
        <p:txBody>
          <a:bodyPr lIns="0" tIns="0" rIns="0" bIns="0">
            <a:spAutoFit/>
          </a:bodyPr>
          <a:lstStyle>
            <a:lvl1pPr marL="0" indent="0">
              <a:buNone/>
              <a:defRPr sz="1700" baseline="0">
                <a:solidFill>
                  <a:schemeClr val="accent5"/>
                </a:solidFill>
                <a:latin typeface="Merriweather Light"/>
                <a:cs typeface="Merriweather Light"/>
              </a:defRPr>
            </a:lvl1pPr>
            <a:lvl2pPr marL="457177" indent="0">
              <a:buNone/>
              <a:defRPr sz="700"/>
            </a:lvl2pPr>
            <a:lvl3pPr marL="914355" indent="0">
              <a:buNone/>
              <a:defRPr sz="700"/>
            </a:lvl3pPr>
            <a:lvl4pPr marL="1371532" indent="0">
              <a:buNone/>
              <a:defRPr sz="700"/>
            </a:lvl4pPr>
            <a:lvl5pPr marL="1828709" indent="0">
              <a:buNone/>
              <a:defRPr sz="700"/>
            </a:lvl5pPr>
          </a:lstStyle>
          <a:p>
            <a:pPr lvl="0"/>
            <a:r>
              <a:rPr lang="en-US"/>
              <a:t>Edit Master text styles</a:t>
            </a:r>
          </a:p>
        </p:txBody>
      </p:sp>
    </p:spTree>
    <p:extLst>
      <p:ext uri="{BB962C8B-B14F-4D97-AF65-F5344CB8AC3E}">
        <p14:creationId xmlns:p14="http://schemas.microsoft.com/office/powerpoint/2010/main" val="404344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440223" y="1577929"/>
            <a:ext cx="8296746" cy="1154162"/>
          </a:xfrm>
          <a:prstGeom prst="rect">
            <a:avLst/>
          </a:prstGeom>
        </p:spPr>
        <p:txBody>
          <a:bodyPr wrap="square" lIns="0" tIns="0" rIns="0" bIns="0">
            <a:spAutoFit/>
          </a:bodyPr>
          <a:lstStyle>
            <a:lvl1pPr marL="364491" indent="-360045">
              <a:spcBef>
                <a:spcPts val="0"/>
              </a:spcBef>
              <a:spcAft>
                <a:spcPts val="420"/>
              </a:spcAft>
              <a:buSzPct val="100000"/>
              <a:buFont typeface="+mj-lt"/>
              <a:buAutoNum type="arabicPeriod"/>
              <a:tabLst/>
              <a:defRPr sz="2000" baseline="0">
                <a:solidFill>
                  <a:schemeClr val="accent5"/>
                </a:solidFill>
                <a:latin typeface="Merriweather Light"/>
                <a:cs typeface="Merriweather Light"/>
              </a:defRPr>
            </a:lvl1pPr>
            <a:lvl2pPr marL="522288" indent="-320040">
              <a:spcBef>
                <a:spcPts val="0"/>
              </a:spcBef>
              <a:spcAft>
                <a:spcPts val="420"/>
              </a:spcAft>
              <a:buSzPct val="100000"/>
              <a:buFont typeface="+mj-lt"/>
              <a:buAutoNum type="romanUcPeriod"/>
              <a:defRPr sz="1700" baseline="0">
                <a:solidFill>
                  <a:schemeClr val="accent5"/>
                </a:solidFill>
                <a:latin typeface="Merriweather Light"/>
                <a:cs typeface="Merriweather Light"/>
              </a:defRPr>
            </a:lvl2pPr>
            <a:lvl3pPr marL="678974" indent="-320040">
              <a:spcBef>
                <a:spcPts val="0"/>
              </a:spcBef>
              <a:spcAft>
                <a:spcPts val="420"/>
              </a:spcAft>
              <a:buSzPct val="100000"/>
              <a:buFont typeface="+mj-lt"/>
              <a:buAutoNum type="arabicPeriod"/>
              <a:defRPr sz="1500" baseline="0">
                <a:solidFill>
                  <a:schemeClr val="accent5"/>
                </a:solidFill>
                <a:latin typeface="Merriweather Light"/>
                <a:cs typeface="Merriweather Light"/>
              </a:defRPr>
            </a:lvl3pPr>
            <a:lvl4pPr marL="758983" indent="-240031">
              <a:spcBef>
                <a:spcPts val="0"/>
              </a:spcBef>
              <a:spcAft>
                <a:spcPts val="420"/>
              </a:spcAft>
              <a:buSzPct val="100000"/>
              <a:buFont typeface="+mj-lt"/>
              <a:buAutoNum type="arabicPeriod"/>
              <a:defRPr sz="1300" baseline="0">
                <a:solidFill>
                  <a:schemeClr val="accent5"/>
                </a:solidFill>
              </a:defRPr>
            </a:lvl4pPr>
            <a:lvl5pPr marL="1444624" indent="0">
              <a:buSzPct val="100000"/>
              <a:buFont typeface="+mj-lt"/>
              <a:buNone/>
              <a:defRPr sz="110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443786" y="498916"/>
            <a:ext cx="8293183" cy="393954"/>
          </a:xfrm>
          <a:prstGeom prst="rect">
            <a:avLst/>
          </a:prstGeom>
        </p:spPr>
        <p:txBody>
          <a:bodyPr wrap="square" lIns="0" tIns="0" rIns="0" bIns="0">
            <a:spAutoFit/>
          </a:bodyPr>
          <a:lstStyle>
            <a:lvl1pPr marL="0" indent="0">
              <a:lnSpc>
                <a:spcPct val="80000"/>
              </a:lnSpc>
              <a:buFontTx/>
              <a:buNone/>
              <a:defRPr sz="32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34982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flipH="1">
            <a:off x="0" y="5777178"/>
            <a:ext cx="9144000" cy="1080823"/>
          </a:xfrm>
          <a:prstGeom prst="rect">
            <a:avLst/>
          </a:prstGeom>
        </p:spPr>
      </p:pic>
      <p:pic>
        <p:nvPicPr>
          <p:cNvPr id="1027" name="Picture 7" descr="tableau_white.eps"/>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918649" y="6437313"/>
            <a:ext cx="1079500" cy="30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445493" y="501095"/>
            <a:ext cx="827782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extLst>
      <p:ext uri="{BB962C8B-B14F-4D97-AF65-F5344CB8AC3E}">
        <p14:creationId xmlns:p14="http://schemas.microsoft.com/office/powerpoint/2010/main" val="42821500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txStyles>
    <p:titleStyle>
      <a:lvl1pPr algn="l" defTabSz="913448" rtl="0" eaLnBrk="1" fontAlgn="base" hangingPunct="1">
        <a:lnSpc>
          <a:spcPct val="80000"/>
        </a:lnSpc>
        <a:spcBef>
          <a:spcPct val="0"/>
        </a:spcBef>
        <a:spcAft>
          <a:spcPct val="0"/>
        </a:spcAft>
        <a:defRPr sz="3200" kern="1200">
          <a:solidFill>
            <a:srgbClr val="4C4C4C"/>
          </a:solidFill>
          <a:latin typeface="BentonSans Book"/>
          <a:ea typeface="ＭＳ Ｐゴシック" charset="0"/>
          <a:cs typeface="BentonSans Book"/>
        </a:defRPr>
      </a:lvl1pPr>
      <a:lvl2pPr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2pPr>
      <a:lvl3pPr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3pPr>
      <a:lvl4pPr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4pPr>
      <a:lvl5pPr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5pPr>
      <a:lvl6pPr marL="320040"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6pPr>
      <a:lvl7pPr marL="640080"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7pPr>
      <a:lvl8pPr marL="960120"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8pPr>
      <a:lvl9pPr marL="1280160" algn="l" defTabSz="913448" rtl="0" eaLnBrk="1" fontAlgn="base" hangingPunct="1">
        <a:lnSpc>
          <a:spcPct val="90000"/>
        </a:lnSpc>
        <a:spcBef>
          <a:spcPct val="0"/>
        </a:spcBef>
        <a:spcAft>
          <a:spcPct val="0"/>
        </a:spcAft>
        <a:defRPr sz="3200">
          <a:solidFill>
            <a:srgbClr val="4C4C4C"/>
          </a:solidFill>
          <a:latin typeface="BentonSans Book" charset="0"/>
          <a:ea typeface="ＭＳ Ｐゴシック" charset="0"/>
        </a:defRPr>
      </a:lvl9pPr>
    </p:titleStyle>
    <p:bodyStyle>
      <a:lvl1pPr marL="342265" indent="-342265" algn="l" defTabSz="913448"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315" indent="-285592" algn="l" defTabSz="913448"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2365" indent="-227807" algn="l" defTabSz="913448"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599089" indent="-227807" algn="l" defTabSz="913448"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6924" indent="-227807" algn="l" defTabSz="913448"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474" indent="-228589"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651" indent="-228589"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828" indent="-228589"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006" indent="-228589"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5"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7.png"/><Relationship Id="rId4"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hyperlink" Target="https://services.odata.org/V3/Northwind/Northwind.svc/Employees" TargetMode="Externa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p:spPr>
        <p:txBody>
          <a:bodyPr/>
          <a:lstStyle/>
          <a:p>
            <a:r>
              <a:rPr lang="en-US" dirty="0"/>
              <a:t>Types of Tables Joining </a:t>
            </a:r>
          </a:p>
        </p:txBody>
      </p:sp>
      <p:graphicFrame>
        <p:nvGraphicFramePr>
          <p:cNvPr id="7" name="Content Placeholder 6"/>
          <p:cNvGraphicFramePr>
            <a:graphicFrameLocks noGrp="1"/>
          </p:cNvGraphicFramePr>
          <p:nvPr>
            <p:ph idx="14"/>
            <p:extLst>
              <p:ext uri="{D42A27DB-BD31-4B8C-83A1-F6EECF244321}">
                <p14:modId xmlns:p14="http://schemas.microsoft.com/office/powerpoint/2010/main" val="2309251484"/>
              </p:ext>
            </p:extLst>
          </p:nvPr>
        </p:nvGraphicFramePr>
        <p:xfrm>
          <a:off x="440532" y="1578240"/>
          <a:ext cx="4216767" cy="1545165"/>
        </p:xfrm>
        <a:graphic>
          <a:graphicData uri="http://schemas.openxmlformats.org/drawingml/2006/table">
            <a:tbl>
              <a:tblPr firstRow="1" bandRow="1">
                <a:tableStyleId>{5C22544A-7EE6-4342-B048-85BDC9FD1C3A}</a:tableStyleId>
              </a:tblPr>
              <a:tblGrid>
                <a:gridCol w="1405589">
                  <a:extLst>
                    <a:ext uri="{9D8B030D-6E8A-4147-A177-3AD203B41FA5}">
                      <a16:colId xmlns:a16="http://schemas.microsoft.com/office/drawing/2014/main" val="20000"/>
                    </a:ext>
                  </a:extLst>
                </a:gridCol>
                <a:gridCol w="1405589">
                  <a:extLst>
                    <a:ext uri="{9D8B030D-6E8A-4147-A177-3AD203B41FA5}">
                      <a16:colId xmlns:a16="http://schemas.microsoft.com/office/drawing/2014/main" val="20001"/>
                    </a:ext>
                  </a:extLst>
                </a:gridCol>
                <a:gridCol w="1405589">
                  <a:extLst>
                    <a:ext uri="{9D8B030D-6E8A-4147-A177-3AD203B41FA5}">
                      <a16:colId xmlns:a16="http://schemas.microsoft.com/office/drawing/2014/main" val="20002"/>
                    </a:ext>
                  </a:extLst>
                </a:gridCol>
              </a:tblGrid>
              <a:tr h="309033">
                <a:tc>
                  <a:txBody>
                    <a:bodyPr/>
                    <a:lstStyle/>
                    <a:p>
                      <a:r>
                        <a:rPr lang="en-US" sz="1500" dirty="0"/>
                        <a:t>id</a:t>
                      </a:r>
                    </a:p>
                  </a:txBody>
                  <a:tcPr marL="57150" marR="57150" marT="38100" marB="38100"/>
                </a:tc>
                <a:tc>
                  <a:txBody>
                    <a:bodyPr/>
                    <a:lstStyle/>
                    <a:p>
                      <a:r>
                        <a:rPr lang="en-US" sz="1500" dirty="0"/>
                        <a:t>First name</a:t>
                      </a:r>
                    </a:p>
                  </a:txBody>
                  <a:tcPr marL="57150" marR="57150" marT="38100" marB="38100"/>
                </a:tc>
                <a:tc>
                  <a:txBody>
                    <a:bodyPr/>
                    <a:lstStyle/>
                    <a:p>
                      <a:r>
                        <a:rPr lang="en-US" sz="1500" dirty="0"/>
                        <a:t>Last name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Aaron</a:t>
                      </a:r>
                    </a:p>
                  </a:txBody>
                  <a:tcPr marL="57150" marR="57150" marT="38100" marB="38100"/>
                </a:tc>
                <a:tc>
                  <a:txBody>
                    <a:bodyPr/>
                    <a:lstStyle/>
                    <a:p>
                      <a:r>
                        <a:rPr lang="en-US" sz="1500" dirty="0"/>
                        <a:t>Cab</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John</a:t>
                      </a:r>
                    </a:p>
                  </a:txBody>
                  <a:tcPr marL="57150" marR="57150" marT="38100" marB="38100"/>
                </a:tc>
                <a:tc>
                  <a:txBody>
                    <a:bodyPr/>
                    <a:lstStyle/>
                    <a:p>
                      <a:r>
                        <a:rPr lang="en-US" sz="1500" dirty="0"/>
                        <a:t>Smith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Clark</a:t>
                      </a:r>
                    </a:p>
                  </a:txBody>
                  <a:tcPr marL="57150" marR="57150" marT="38100" marB="38100"/>
                </a:tc>
                <a:tc>
                  <a:txBody>
                    <a:bodyPr/>
                    <a:lstStyle/>
                    <a:p>
                      <a:r>
                        <a:rPr lang="en-US" sz="1500" dirty="0"/>
                        <a:t>Kent</a:t>
                      </a:r>
                    </a:p>
                  </a:txBody>
                  <a:tcPr marL="57150" marR="57150" marT="38100" marB="38100"/>
                </a:tc>
                <a:extLst>
                  <a:ext uri="{0D108BD9-81ED-4DB2-BD59-A6C34878D82A}">
                    <a16:rowId xmlns:a16="http://schemas.microsoft.com/office/drawing/2014/main" val="10003"/>
                  </a:ext>
                </a:extLst>
              </a:tr>
              <a:tr h="309033">
                <a:tc>
                  <a:txBody>
                    <a:bodyPr/>
                    <a:lstStyle/>
                    <a:p>
                      <a:r>
                        <a:rPr lang="en-US" sz="1500" dirty="0"/>
                        <a:t>6</a:t>
                      </a:r>
                    </a:p>
                  </a:txBody>
                  <a:tcPr marL="57150" marR="57150" marT="38100" marB="38100"/>
                </a:tc>
                <a:tc>
                  <a:txBody>
                    <a:bodyPr/>
                    <a:lstStyle/>
                    <a:p>
                      <a:r>
                        <a:rPr lang="en-US" sz="1500" dirty="0"/>
                        <a:t>Barry </a:t>
                      </a:r>
                    </a:p>
                  </a:txBody>
                  <a:tcPr marL="57150" marR="57150" marT="38100" marB="38100"/>
                </a:tc>
                <a:tc>
                  <a:txBody>
                    <a:bodyPr/>
                    <a:lstStyle/>
                    <a:p>
                      <a:r>
                        <a:rPr lang="en-US" sz="1500" dirty="0"/>
                        <a:t>Allen</a:t>
                      </a:r>
                    </a:p>
                  </a:txBody>
                  <a:tcPr marL="57150" marR="57150" marT="38100" marB="38100"/>
                </a:tc>
                <a:extLst>
                  <a:ext uri="{0D108BD9-81ED-4DB2-BD59-A6C34878D82A}">
                    <a16:rowId xmlns:a16="http://schemas.microsoft.com/office/drawing/2014/main" val="10004"/>
                  </a:ext>
                </a:extLst>
              </a:tr>
            </a:tbl>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1449731819"/>
              </p:ext>
            </p:extLst>
          </p:nvPr>
        </p:nvGraphicFramePr>
        <p:xfrm>
          <a:off x="4969882" y="1489150"/>
          <a:ext cx="3875574" cy="1545165"/>
        </p:xfrm>
        <a:graphic>
          <a:graphicData uri="http://schemas.openxmlformats.org/drawingml/2006/table">
            <a:tbl>
              <a:tblPr firstRow="1" bandRow="1">
                <a:tableStyleId>{5C22544A-7EE6-4342-B048-85BDC9FD1C3A}</a:tableStyleId>
              </a:tblPr>
              <a:tblGrid>
                <a:gridCol w="1291858">
                  <a:extLst>
                    <a:ext uri="{9D8B030D-6E8A-4147-A177-3AD203B41FA5}">
                      <a16:colId xmlns:a16="http://schemas.microsoft.com/office/drawing/2014/main" val="20000"/>
                    </a:ext>
                  </a:extLst>
                </a:gridCol>
                <a:gridCol w="1291858">
                  <a:extLst>
                    <a:ext uri="{9D8B030D-6E8A-4147-A177-3AD203B41FA5}">
                      <a16:colId xmlns:a16="http://schemas.microsoft.com/office/drawing/2014/main" val="20001"/>
                    </a:ext>
                  </a:extLst>
                </a:gridCol>
                <a:gridCol w="1291858">
                  <a:extLst>
                    <a:ext uri="{9D8B030D-6E8A-4147-A177-3AD203B41FA5}">
                      <a16:colId xmlns:a16="http://schemas.microsoft.com/office/drawing/2014/main" val="20002"/>
                    </a:ext>
                  </a:extLst>
                </a:gridCol>
              </a:tblGrid>
              <a:tr h="309033">
                <a:tc>
                  <a:txBody>
                    <a:bodyPr/>
                    <a:lstStyle/>
                    <a:p>
                      <a:r>
                        <a:rPr lang="en-US" sz="1500" dirty="0"/>
                        <a:t>id</a:t>
                      </a:r>
                    </a:p>
                  </a:txBody>
                  <a:tcPr marL="57150" marR="57150" marT="38100" marB="38100"/>
                </a:tc>
                <a:tc>
                  <a:txBody>
                    <a:bodyPr/>
                    <a:lstStyle/>
                    <a:p>
                      <a:r>
                        <a:rPr lang="en-US" sz="1500" dirty="0"/>
                        <a:t>Age</a:t>
                      </a:r>
                    </a:p>
                  </a:txBody>
                  <a:tcPr marL="57150" marR="57150" marT="38100" marB="38100"/>
                </a:tc>
                <a:tc>
                  <a:txBody>
                    <a:bodyPr/>
                    <a:lstStyle/>
                    <a:p>
                      <a:r>
                        <a:rPr lang="en-US" sz="1500" dirty="0"/>
                        <a:t>Place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30</a:t>
                      </a:r>
                    </a:p>
                  </a:txBody>
                  <a:tcPr marL="57150" marR="57150" marT="38100" marB="38100"/>
                </a:tc>
                <a:tc>
                  <a:txBody>
                    <a:bodyPr/>
                    <a:lstStyle/>
                    <a:p>
                      <a:r>
                        <a:rPr lang="en-US" sz="1500" dirty="0"/>
                        <a:t>CA</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22</a:t>
                      </a:r>
                    </a:p>
                  </a:txBody>
                  <a:tcPr marL="57150" marR="57150" marT="38100" marB="38100"/>
                </a:tc>
                <a:tc>
                  <a:txBody>
                    <a:bodyPr/>
                    <a:lstStyle/>
                    <a:p>
                      <a:r>
                        <a:rPr lang="en-US" sz="1500" dirty="0"/>
                        <a:t>OH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33</a:t>
                      </a:r>
                    </a:p>
                  </a:txBody>
                  <a:tcPr marL="57150" marR="57150" marT="38100" marB="38100"/>
                </a:tc>
                <a:tc>
                  <a:txBody>
                    <a:bodyPr/>
                    <a:lstStyle/>
                    <a:p>
                      <a:r>
                        <a:rPr lang="en-US" sz="1500" dirty="0"/>
                        <a:t>DC</a:t>
                      </a:r>
                    </a:p>
                  </a:txBody>
                  <a:tcPr marL="57150" marR="57150" marT="38100" marB="38100"/>
                </a:tc>
                <a:extLst>
                  <a:ext uri="{0D108BD9-81ED-4DB2-BD59-A6C34878D82A}">
                    <a16:rowId xmlns:a16="http://schemas.microsoft.com/office/drawing/2014/main" val="10003"/>
                  </a:ext>
                </a:extLst>
              </a:tr>
              <a:tr h="309033">
                <a:tc>
                  <a:txBody>
                    <a:bodyPr/>
                    <a:lstStyle/>
                    <a:p>
                      <a:r>
                        <a:rPr lang="en-US" sz="1500" dirty="0"/>
                        <a:t>5</a:t>
                      </a:r>
                    </a:p>
                  </a:txBody>
                  <a:tcPr marL="57150" marR="57150" marT="38100" marB="38100"/>
                </a:tc>
                <a:tc>
                  <a:txBody>
                    <a:bodyPr/>
                    <a:lstStyle/>
                    <a:p>
                      <a:r>
                        <a:rPr lang="en-US" sz="1500" dirty="0"/>
                        <a:t>11</a:t>
                      </a:r>
                    </a:p>
                  </a:txBody>
                  <a:tcPr marL="57150" marR="57150" marT="38100" marB="38100"/>
                </a:tc>
                <a:tc>
                  <a:txBody>
                    <a:bodyPr/>
                    <a:lstStyle/>
                    <a:p>
                      <a:r>
                        <a:rPr lang="en-US" sz="1500" dirty="0"/>
                        <a:t>CE</a:t>
                      </a:r>
                    </a:p>
                  </a:txBody>
                  <a:tcPr marL="57150" marR="57150" marT="38100" marB="38100"/>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815739755"/>
              </p:ext>
            </p:extLst>
          </p:nvPr>
        </p:nvGraphicFramePr>
        <p:xfrm>
          <a:off x="1387523" y="4268084"/>
          <a:ext cx="6096000" cy="1854198"/>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09033">
                <a:tc>
                  <a:txBody>
                    <a:bodyPr/>
                    <a:lstStyle/>
                    <a:p>
                      <a:r>
                        <a:rPr lang="en-US" sz="1500" dirty="0"/>
                        <a:t>id</a:t>
                      </a:r>
                    </a:p>
                  </a:txBody>
                  <a:tcPr marL="57150" marR="57150" marT="38100" marB="38100"/>
                </a:tc>
                <a:tc>
                  <a:txBody>
                    <a:bodyPr/>
                    <a:lstStyle/>
                    <a:p>
                      <a:r>
                        <a:rPr lang="en-US" sz="1500" dirty="0"/>
                        <a:t>First name</a:t>
                      </a:r>
                    </a:p>
                  </a:txBody>
                  <a:tcPr marL="57150" marR="57150" marT="38100" marB="38100"/>
                </a:tc>
                <a:tc>
                  <a:txBody>
                    <a:bodyPr/>
                    <a:lstStyle/>
                    <a:p>
                      <a:r>
                        <a:rPr lang="en-US" sz="1500" dirty="0"/>
                        <a:t>Last name</a:t>
                      </a:r>
                    </a:p>
                  </a:txBody>
                  <a:tcPr marL="57150" marR="57150" marT="38100" marB="38100"/>
                </a:tc>
                <a:tc>
                  <a:txBody>
                    <a:bodyPr/>
                    <a:lstStyle/>
                    <a:p>
                      <a:r>
                        <a:rPr lang="en-US" sz="1500" dirty="0"/>
                        <a:t>Age</a:t>
                      </a:r>
                    </a:p>
                  </a:txBody>
                  <a:tcPr marL="57150" marR="57150" marT="38100" marB="38100"/>
                </a:tc>
                <a:tc>
                  <a:txBody>
                    <a:bodyPr/>
                    <a:lstStyle/>
                    <a:p>
                      <a:r>
                        <a:rPr lang="en-US" sz="1500" dirty="0"/>
                        <a:t>Place</a:t>
                      </a:r>
                    </a:p>
                  </a:txBody>
                  <a:tcPr marL="57150" marR="57150" marT="38100" marB="38100"/>
                </a:tc>
                <a:extLst>
                  <a:ext uri="{0D108BD9-81ED-4DB2-BD59-A6C34878D82A}">
                    <a16:rowId xmlns:a16="http://schemas.microsoft.com/office/drawing/2014/main" val="10000"/>
                  </a:ext>
                </a:extLst>
              </a:tr>
              <a:tr h="309033">
                <a:tc>
                  <a:txBody>
                    <a:bodyPr/>
                    <a:lstStyle/>
                    <a:p>
                      <a:r>
                        <a:rPr lang="en-US" sz="1500" dirty="0"/>
                        <a:t>1</a:t>
                      </a:r>
                    </a:p>
                  </a:txBody>
                  <a:tcPr marL="57150" marR="57150" marT="38100" marB="38100"/>
                </a:tc>
                <a:tc>
                  <a:txBody>
                    <a:bodyPr/>
                    <a:lstStyle/>
                    <a:p>
                      <a:r>
                        <a:rPr lang="en-US" sz="1500" dirty="0"/>
                        <a:t>Aaron</a:t>
                      </a:r>
                    </a:p>
                  </a:txBody>
                  <a:tcPr marL="57150" marR="57150" marT="38100" marB="38100"/>
                </a:tc>
                <a:tc>
                  <a:txBody>
                    <a:bodyPr/>
                    <a:lstStyle/>
                    <a:p>
                      <a:r>
                        <a:rPr lang="en-US" sz="1500" dirty="0"/>
                        <a:t>Cab</a:t>
                      </a:r>
                    </a:p>
                  </a:txBody>
                  <a:tcPr marL="57150" marR="57150" marT="38100" marB="38100"/>
                </a:tc>
                <a:tc>
                  <a:txBody>
                    <a:bodyPr/>
                    <a:lstStyle/>
                    <a:p>
                      <a:r>
                        <a:rPr lang="en-US" sz="1500" dirty="0"/>
                        <a:t>30</a:t>
                      </a:r>
                    </a:p>
                  </a:txBody>
                  <a:tcPr marL="57150" marR="57150" marT="38100" marB="38100"/>
                </a:tc>
                <a:tc>
                  <a:txBody>
                    <a:bodyPr/>
                    <a:lstStyle/>
                    <a:p>
                      <a:r>
                        <a:rPr lang="en-US" sz="1500" dirty="0"/>
                        <a:t>CA</a:t>
                      </a:r>
                    </a:p>
                  </a:txBody>
                  <a:tcPr marL="57150" marR="57150" marT="38100" marB="38100"/>
                </a:tc>
                <a:extLst>
                  <a:ext uri="{0D108BD9-81ED-4DB2-BD59-A6C34878D82A}">
                    <a16:rowId xmlns:a16="http://schemas.microsoft.com/office/drawing/2014/main" val="10001"/>
                  </a:ext>
                </a:extLst>
              </a:tr>
              <a:tr h="309033">
                <a:tc>
                  <a:txBody>
                    <a:bodyPr/>
                    <a:lstStyle/>
                    <a:p>
                      <a:r>
                        <a:rPr lang="en-US" sz="1500" dirty="0"/>
                        <a:t>2</a:t>
                      </a:r>
                    </a:p>
                  </a:txBody>
                  <a:tcPr marL="57150" marR="57150" marT="38100" marB="38100"/>
                </a:tc>
                <a:tc>
                  <a:txBody>
                    <a:bodyPr/>
                    <a:lstStyle/>
                    <a:p>
                      <a:r>
                        <a:rPr lang="en-US" sz="1500" dirty="0"/>
                        <a:t>John</a:t>
                      </a:r>
                    </a:p>
                  </a:txBody>
                  <a:tcPr marL="57150" marR="57150" marT="38100" marB="38100"/>
                </a:tc>
                <a:tc>
                  <a:txBody>
                    <a:bodyPr/>
                    <a:lstStyle/>
                    <a:p>
                      <a:r>
                        <a:rPr lang="en-US" sz="1500" dirty="0"/>
                        <a:t>Smith</a:t>
                      </a:r>
                    </a:p>
                  </a:txBody>
                  <a:tcPr marL="57150" marR="57150" marT="38100" marB="38100"/>
                </a:tc>
                <a:tc>
                  <a:txBody>
                    <a:bodyPr/>
                    <a:lstStyle/>
                    <a:p>
                      <a:r>
                        <a:rPr lang="en-US" sz="1500" dirty="0"/>
                        <a:t>22</a:t>
                      </a:r>
                    </a:p>
                  </a:txBody>
                  <a:tcPr marL="57150" marR="57150" marT="38100" marB="38100"/>
                </a:tc>
                <a:tc>
                  <a:txBody>
                    <a:bodyPr/>
                    <a:lstStyle/>
                    <a:p>
                      <a:r>
                        <a:rPr lang="en-US" sz="1500" dirty="0"/>
                        <a:t>OH</a:t>
                      </a:r>
                    </a:p>
                  </a:txBody>
                  <a:tcPr marL="57150" marR="57150" marT="38100" marB="38100"/>
                </a:tc>
                <a:extLst>
                  <a:ext uri="{0D108BD9-81ED-4DB2-BD59-A6C34878D82A}">
                    <a16:rowId xmlns:a16="http://schemas.microsoft.com/office/drawing/2014/main" val="10002"/>
                  </a:ext>
                </a:extLst>
              </a:tr>
              <a:tr h="309033">
                <a:tc>
                  <a:txBody>
                    <a:bodyPr/>
                    <a:lstStyle/>
                    <a:p>
                      <a:r>
                        <a:rPr lang="en-US" sz="1500" dirty="0"/>
                        <a:t>3</a:t>
                      </a:r>
                    </a:p>
                  </a:txBody>
                  <a:tcPr marL="57150" marR="57150" marT="38100" marB="38100"/>
                </a:tc>
                <a:tc>
                  <a:txBody>
                    <a:bodyPr/>
                    <a:lstStyle/>
                    <a:p>
                      <a:r>
                        <a:rPr lang="en-US" sz="1500" dirty="0"/>
                        <a:t>Clark</a:t>
                      </a:r>
                    </a:p>
                  </a:txBody>
                  <a:tcPr marL="57150" marR="57150" marT="38100" marB="38100"/>
                </a:tc>
                <a:tc>
                  <a:txBody>
                    <a:bodyPr/>
                    <a:lstStyle/>
                    <a:p>
                      <a:r>
                        <a:rPr lang="en-US" sz="1500" dirty="0"/>
                        <a:t>Kent</a:t>
                      </a:r>
                    </a:p>
                  </a:txBody>
                  <a:tcPr marL="57150" marR="57150" marT="38100" marB="38100"/>
                </a:tc>
                <a:tc>
                  <a:txBody>
                    <a:bodyPr/>
                    <a:lstStyle/>
                    <a:p>
                      <a:r>
                        <a:rPr lang="en-US" sz="1500" dirty="0"/>
                        <a:t>33</a:t>
                      </a:r>
                    </a:p>
                  </a:txBody>
                  <a:tcPr marL="57150" marR="57150" marT="38100" marB="38100"/>
                </a:tc>
                <a:tc>
                  <a:txBody>
                    <a:bodyPr/>
                    <a:lstStyle/>
                    <a:p>
                      <a:r>
                        <a:rPr lang="en-US" sz="1500" dirty="0"/>
                        <a:t>DC</a:t>
                      </a:r>
                    </a:p>
                  </a:txBody>
                  <a:tcPr marL="57150" marR="57150" marT="38100" marB="38100"/>
                </a:tc>
                <a:extLst>
                  <a:ext uri="{0D108BD9-81ED-4DB2-BD59-A6C34878D82A}">
                    <a16:rowId xmlns:a16="http://schemas.microsoft.com/office/drawing/2014/main" val="10003"/>
                  </a:ext>
                </a:extLst>
              </a:tr>
              <a:tr h="309033">
                <a:tc>
                  <a:txBody>
                    <a:bodyPr/>
                    <a:lstStyle/>
                    <a:p>
                      <a:r>
                        <a:rPr lang="en-US" sz="1500" dirty="0"/>
                        <a:t>5</a:t>
                      </a:r>
                    </a:p>
                  </a:txBody>
                  <a:tcPr marL="57150" marR="57150" marT="38100" marB="38100"/>
                </a:tc>
                <a:tc>
                  <a:txBody>
                    <a:bodyPr/>
                    <a:lstStyle/>
                    <a:p>
                      <a:r>
                        <a:rPr lang="en-US" sz="1500" dirty="0"/>
                        <a:t>Null</a:t>
                      </a:r>
                    </a:p>
                  </a:txBody>
                  <a:tcPr marL="57150" marR="57150" marT="38100" marB="38100"/>
                </a:tc>
                <a:tc>
                  <a:txBody>
                    <a:bodyPr/>
                    <a:lstStyle/>
                    <a:p>
                      <a:r>
                        <a:rPr lang="en-US" sz="1500" dirty="0"/>
                        <a:t>Null</a:t>
                      </a:r>
                    </a:p>
                  </a:txBody>
                  <a:tcPr marL="57150" marR="57150" marT="38100" marB="38100"/>
                </a:tc>
                <a:tc>
                  <a:txBody>
                    <a:bodyPr/>
                    <a:lstStyle/>
                    <a:p>
                      <a:r>
                        <a:rPr lang="en-US" sz="1500" dirty="0"/>
                        <a:t>11</a:t>
                      </a:r>
                    </a:p>
                  </a:txBody>
                  <a:tcPr marL="57150" marR="57150" marT="38100" marB="38100"/>
                </a:tc>
                <a:tc>
                  <a:txBody>
                    <a:bodyPr/>
                    <a:lstStyle/>
                    <a:p>
                      <a:r>
                        <a:rPr lang="en-US" sz="1500" dirty="0"/>
                        <a:t>CE</a:t>
                      </a:r>
                    </a:p>
                  </a:txBody>
                  <a:tcPr marL="57150" marR="57150" marT="38100" marB="38100"/>
                </a:tc>
                <a:extLst>
                  <a:ext uri="{0D108BD9-81ED-4DB2-BD59-A6C34878D82A}">
                    <a16:rowId xmlns:a16="http://schemas.microsoft.com/office/drawing/2014/main" val="10004"/>
                  </a:ext>
                </a:extLst>
              </a:tr>
              <a:tr h="309033">
                <a:tc>
                  <a:txBody>
                    <a:bodyPr/>
                    <a:lstStyle/>
                    <a:p>
                      <a:r>
                        <a:rPr lang="en-US" sz="1500" dirty="0"/>
                        <a:t>6</a:t>
                      </a:r>
                    </a:p>
                  </a:txBody>
                  <a:tcPr marL="57150" marR="57150" marT="38100" marB="38100"/>
                </a:tc>
                <a:tc>
                  <a:txBody>
                    <a:bodyPr/>
                    <a:lstStyle/>
                    <a:p>
                      <a:r>
                        <a:rPr lang="en-US" sz="1500" dirty="0"/>
                        <a:t>Barry </a:t>
                      </a:r>
                    </a:p>
                  </a:txBody>
                  <a:tcPr marL="57150" marR="57150" marT="38100" marB="38100"/>
                </a:tc>
                <a:tc>
                  <a:txBody>
                    <a:bodyPr/>
                    <a:lstStyle/>
                    <a:p>
                      <a:r>
                        <a:rPr lang="en-US" sz="1500" dirty="0"/>
                        <a:t>Allen</a:t>
                      </a:r>
                    </a:p>
                  </a:txBody>
                  <a:tcPr marL="57150" marR="57150" marT="38100" marB="38100"/>
                </a:tc>
                <a:tc>
                  <a:txBody>
                    <a:bodyPr/>
                    <a:lstStyle/>
                    <a:p>
                      <a:r>
                        <a:rPr lang="en-US" sz="1500" dirty="0"/>
                        <a:t>Null</a:t>
                      </a:r>
                    </a:p>
                  </a:txBody>
                  <a:tcPr marL="57150" marR="57150" marT="38100" marB="38100"/>
                </a:tc>
                <a:tc>
                  <a:txBody>
                    <a:bodyPr/>
                    <a:lstStyle/>
                    <a:p>
                      <a:r>
                        <a:rPr lang="en-US" sz="1500" dirty="0"/>
                        <a:t>Null</a:t>
                      </a:r>
                    </a:p>
                  </a:txBody>
                  <a:tcPr marL="57150" marR="57150" marT="38100" marB="38100"/>
                </a:tc>
                <a:extLst>
                  <a:ext uri="{0D108BD9-81ED-4DB2-BD59-A6C34878D82A}">
                    <a16:rowId xmlns:a16="http://schemas.microsoft.com/office/drawing/2014/main" val="10005"/>
                  </a:ext>
                </a:extLst>
              </a:tr>
            </a:tbl>
          </a:graphicData>
        </a:graphic>
      </p:graphicFrame>
      <p:sp>
        <p:nvSpPr>
          <p:cNvPr id="10" name="TextBox 9"/>
          <p:cNvSpPr txBox="1"/>
          <p:nvPr/>
        </p:nvSpPr>
        <p:spPr>
          <a:xfrm>
            <a:off x="3522830" y="3752668"/>
            <a:ext cx="108329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Full Join</a:t>
            </a:r>
          </a:p>
        </p:txBody>
      </p:sp>
      <p:sp>
        <p:nvSpPr>
          <p:cNvPr id="12" name="TextBox 11"/>
          <p:cNvSpPr txBox="1"/>
          <p:nvPr/>
        </p:nvSpPr>
        <p:spPr>
          <a:xfrm>
            <a:off x="1632046" y="1050120"/>
            <a:ext cx="85867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Table A</a:t>
            </a:r>
          </a:p>
        </p:txBody>
      </p:sp>
      <p:sp>
        <p:nvSpPr>
          <p:cNvPr id="13" name="TextBox 12"/>
          <p:cNvSpPr txBox="1"/>
          <p:nvPr/>
        </p:nvSpPr>
        <p:spPr>
          <a:xfrm>
            <a:off x="6188408" y="971935"/>
            <a:ext cx="858671" cy="341630"/>
          </a:xfrm>
          <a:prstGeom prst="rect">
            <a:avLst/>
          </a:prstGeom>
          <a:solidFill>
            <a:schemeClr val="accent6"/>
          </a:solidFill>
        </p:spPr>
        <p:txBody>
          <a:bodyPr wrap="square" lIns="64005" tIns="32003" rIns="64005" bIns="32003" rtlCol="0">
            <a:spAutoFit/>
          </a:bodyPr>
          <a:lstStyle/>
          <a:p>
            <a:pPr defTabSz="913402" fontAlgn="base">
              <a:spcBef>
                <a:spcPct val="0"/>
              </a:spcBef>
              <a:spcAft>
                <a:spcPct val="0"/>
              </a:spcAft>
            </a:pPr>
            <a:r>
              <a:rPr lang="en-US" dirty="0">
                <a:solidFill>
                  <a:srgbClr val="666666">
                    <a:lumMod val="50000"/>
                  </a:srgbClr>
                </a:solidFill>
                <a:latin typeface="Gill Sans MT" charset="0"/>
                <a:ea typeface="ＭＳ Ｐゴシック" charset="0"/>
              </a:rPr>
              <a:t>Table B</a:t>
            </a:r>
          </a:p>
        </p:txBody>
      </p:sp>
    </p:spTree>
    <p:extLst>
      <p:ext uri="{BB962C8B-B14F-4D97-AF65-F5344CB8AC3E}">
        <p14:creationId xmlns:p14="http://schemas.microsoft.com/office/powerpoint/2010/main" val="380201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ing #2">
            <a:hlinkClick r:id="" action="ppaction://media"/>
          </p:cNvPr>
          <p:cNvPicPr>
            <a:picLocks noGrp="1" noChangeAspect="1"/>
          </p:cNvPicPr>
          <p:nvPr>
            <p:ph type="pic" sz="quarter" idx="10"/>
            <a:videoFile r:link="rId2"/>
            <p:extLst>
              <p:ext uri="{DAA4B4D4-6D71-4841-9C94-3DE7FCFB9230}">
                <p14:media xmlns:p14="http://schemas.microsoft.com/office/powerpoint/2010/main" r:embed="rId1"/>
              </p:ext>
            </p:extLst>
          </p:nvPr>
        </p:nvPicPr>
        <p:blipFill>
          <a:blip r:embed="rId5"/>
          <a:srcRect/>
          <a:stretch>
            <a:fillRect/>
          </a:stretch>
        </p:blipFill>
        <p:spPr>
          <a:xfrm>
            <a:off x="916215" y="687160"/>
            <a:ext cx="7066643" cy="5299983"/>
          </a:xfrm>
          <a:prstGeom prst="rect">
            <a:avLst/>
          </a:prstGeom>
        </p:spPr>
      </p:pic>
    </p:spTree>
    <p:extLst>
      <p:ext uri="{BB962C8B-B14F-4D97-AF65-F5344CB8AC3E}">
        <p14:creationId xmlns:p14="http://schemas.microsoft.com/office/powerpoint/2010/main" val="17838634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1" y="1576464"/>
            <a:ext cx="8278223" cy="393954"/>
          </a:xfrm>
        </p:spPr>
        <p:txBody>
          <a:bodyPr/>
          <a:lstStyle/>
          <a:p>
            <a:r>
              <a:rPr lang="en-US" dirty="0">
                <a:solidFill>
                  <a:srgbClr val="4C4C4C"/>
                </a:solidFill>
                <a:latin typeface="BentonSans Book" charset="0"/>
              </a:rPr>
              <a:t>Data Interpreter</a:t>
            </a:r>
            <a:endParaRPr lang="en-US" dirty="0"/>
          </a:p>
        </p:txBody>
      </p:sp>
    </p:spTree>
    <p:extLst>
      <p:ext uri="{BB962C8B-B14F-4D97-AF65-F5344CB8AC3E}">
        <p14:creationId xmlns:p14="http://schemas.microsoft.com/office/powerpoint/2010/main" val="53139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1923603"/>
          </a:xfrm>
        </p:spPr>
        <p:txBody>
          <a:bodyPr/>
          <a:lstStyle/>
          <a:p>
            <a:pPr indent="0">
              <a:buNone/>
            </a:pPr>
            <a:r>
              <a:rPr lang="en-US" dirty="0"/>
              <a:t>Although Tableau can connect to this sheet, we can see here in the preview that there are some issues. There are no column names, the headers from Excel have a lot of nulls, and so on. Tableau has also recognized this and suggests the </a:t>
            </a:r>
            <a:r>
              <a:rPr lang="en-US" u="sng" dirty="0"/>
              <a:t>Data Interpreter</a:t>
            </a:r>
            <a:r>
              <a:rPr lang="en-US" dirty="0"/>
              <a:t> (Tableau’s built-in tool for preparing your data for analysis). </a:t>
            </a:r>
          </a:p>
          <a:p>
            <a:pPr lvl="0"/>
            <a:r>
              <a:rPr lang="en-US" dirty="0"/>
              <a:t>Click </a:t>
            </a:r>
            <a:r>
              <a:rPr lang="en-US" b="1" dirty="0"/>
              <a:t>turn on</a:t>
            </a:r>
            <a:endParaRPr lang="en-US" dirty="0"/>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Data Interpreter</a:t>
            </a:r>
          </a:p>
        </p:txBody>
      </p:sp>
    </p:spTree>
    <p:extLst>
      <p:ext uri="{BB962C8B-B14F-4D97-AF65-F5344CB8AC3E}">
        <p14:creationId xmlns:p14="http://schemas.microsoft.com/office/powerpoint/2010/main" val="420812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Data Interpreter</a:t>
            </a:r>
          </a:p>
        </p:txBody>
      </p:sp>
      <p:pic>
        <p:nvPicPr>
          <p:cNvPr id="7" name="Recording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0214" y="1149048"/>
            <a:ext cx="6483047" cy="4862285"/>
          </a:xfrm>
          <a:prstGeom prst="rect">
            <a:avLst/>
          </a:prstGeom>
        </p:spPr>
      </p:pic>
    </p:spTree>
    <p:extLst>
      <p:ext uri="{BB962C8B-B14F-4D97-AF65-F5344CB8AC3E}">
        <p14:creationId xmlns:p14="http://schemas.microsoft.com/office/powerpoint/2010/main" val="50802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615553"/>
          </a:xfrm>
        </p:spPr>
        <p:txBody>
          <a:bodyPr/>
          <a:lstStyle/>
          <a:p>
            <a:pPr lvl="0"/>
            <a:r>
              <a:rPr lang="en-US" dirty="0"/>
              <a:t>Now we see that those headers and nulls have been stripped out, and our columns are properly identified! </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Data Interpreter</a:t>
            </a:r>
          </a:p>
        </p:txBody>
      </p:sp>
    </p:spTree>
    <p:extLst>
      <p:ext uri="{BB962C8B-B14F-4D97-AF65-F5344CB8AC3E}">
        <p14:creationId xmlns:p14="http://schemas.microsoft.com/office/powerpoint/2010/main" val="377314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1"/>
            <a:ext cx="8296138" cy="1923603"/>
          </a:xfrm>
        </p:spPr>
        <p:txBody>
          <a:bodyPr/>
          <a:lstStyle/>
          <a:p>
            <a:pPr lvl="0"/>
            <a:r>
              <a:rPr lang="en-US" dirty="0"/>
              <a:t>If we want more specifics on what the Data Interpreter did, we can </a:t>
            </a:r>
            <a:r>
              <a:rPr lang="en-US" b="1" dirty="0"/>
              <a:t>click “Review Results”</a:t>
            </a:r>
            <a:r>
              <a:rPr lang="en-US" dirty="0"/>
              <a:t> on the right. This will open an Excel file describing the changes. </a:t>
            </a:r>
          </a:p>
          <a:p>
            <a:pPr lvl="0"/>
            <a:r>
              <a:rPr lang="en-US" dirty="0"/>
              <a:t>If we </a:t>
            </a:r>
            <a:r>
              <a:rPr lang="en-US" b="1" dirty="0"/>
              <a:t>click to the tab we used, Resolved Incidents</a:t>
            </a:r>
            <a:r>
              <a:rPr lang="en-US" dirty="0"/>
              <a:t>, we see which fields are being used as headers, in red, and which are considered data, in green</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Data Interpreter</a:t>
            </a:r>
          </a:p>
        </p:txBody>
      </p:sp>
    </p:spTree>
    <p:extLst>
      <p:ext uri="{BB962C8B-B14F-4D97-AF65-F5344CB8AC3E}">
        <p14:creationId xmlns:p14="http://schemas.microsoft.com/office/powerpoint/2010/main" val="3867510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Data Interpreter</a:t>
            </a:r>
          </a:p>
        </p:txBody>
      </p:sp>
      <p:pic>
        <p:nvPicPr>
          <p:cNvPr id="2" name="Recording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2929" y="960581"/>
            <a:ext cx="6448587" cy="4836440"/>
          </a:xfrm>
          <a:prstGeom prst="rect">
            <a:avLst/>
          </a:prstGeom>
        </p:spPr>
      </p:pic>
    </p:spTree>
    <p:extLst>
      <p:ext uri="{BB962C8B-B14F-4D97-AF65-F5344CB8AC3E}">
        <p14:creationId xmlns:p14="http://schemas.microsoft.com/office/powerpoint/2010/main" val="3185039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3"/>
          </p:nvPr>
        </p:nvSpPr>
        <p:spPr>
          <a:xfrm>
            <a:off x="4581127" y="1573126"/>
            <a:ext cx="4155842" cy="4308872"/>
          </a:xfrm>
        </p:spPr>
        <p:txBody>
          <a:bodyPr/>
          <a:lstStyle/>
          <a:p>
            <a:pPr defTabSz="914309" fontAlgn="auto">
              <a:spcAft>
                <a:spcPts val="0"/>
              </a:spcAft>
              <a:defRPr/>
            </a:pPr>
            <a:r>
              <a:rPr lang="en-US" dirty="0"/>
              <a:t>Before we go back to Tableau and our data connection, let’s take one more look at that “Ideal” tab. Note that instead of having a column for each month with data underneath, in this format, there is a “Date” column and each row contains the number of resolved incidents for each unique combination of date and employee. This data is in the preferred format for analysis: </a:t>
            </a:r>
            <a:r>
              <a:rPr lang="en-US" u="sng" dirty="0"/>
              <a:t>taller</a:t>
            </a:r>
            <a:r>
              <a:rPr lang="en-US" dirty="0"/>
              <a:t>, with more rows, rather than wider, with more columns. Let’s see if we can do that in Tableau.</a:t>
            </a:r>
          </a:p>
        </p:txBody>
      </p:sp>
      <p:pic>
        <p:nvPicPr>
          <p:cNvPr id="5" name="Picture Placeholder 4"/>
          <p:cNvPicPr>
            <a:picLocks noGrp="1" noChangeAspect="1"/>
          </p:cNvPicPr>
          <p:nvPr>
            <p:ph type="pic" sz="quarter" idx="10"/>
          </p:nvPr>
        </p:nvPicPr>
        <p:blipFill>
          <a:blip r:embed="rId3"/>
          <a:srcRect t="18855" b="18855"/>
          <a:stretch>
            <a:fillRect/>
          </a:stretch>
        </p:blipFill>
        <p:spPr>
          <a:prstGeom prst="rect">
            <a:avLst/>
          </a:prstGeom>
        </p:spPr>
      </p:pic>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Data Interpreter</a:t>
            </a:r>
          </a:p>
        </p:txBody>
      </p:sp>
    </p:spTree>
    <p:extLst>
      <p:ext uri="{BB962C8B-B14F-4D97-AF65-F5344CB8AC3E}">
        <p14:creationId xmlns:p14="http://schemas.microsoft.com/office/powerpoint/2010/main" val="3634632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1" y="1576464"/>
            <a:ext cx="8278223" cy="393954"/>
          </a:xfrm>
        </p:spPr>
        <p:txBody>
          <a:bodyPr/>
          <a:lstStyle/>
          <a:p>
            <a:r>
              <a:rPr lang="en-US" dirty="0">
                <a:solidFill>
                  <a:srgbClr val="4C4C4C"/>
                </a:solidFill>
                <a:latin typeface="BentonSans Book" charset="0"/>
              </a:rPr>
              <a:t>Pivot</a:t>
            </a:r>
            <a:endParaRPr lang="en-US" dirty="0"/>
          </a:p>
        </p:txBody>
      </p:sp>
    </p:spTree>
    <p:extLst>
      <p:ext uri="{BB962C8B-B14F-4D97-AF65-F5344CB8AC3E}">
        <p14:creationId xmlns:p14="http://schemas.microsoft.com/office/powerpoint/2010/main" val="14283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0"/>
            <a:ext cx="8296138" cy="4411464"/>
          </a:xfrm>
        </p:spPr>
        <p:txBody>
          <a:bodyPr/>
          <a:lstStyle/>
          <a:p>
            <a:pPr indent="0">
              <a:buNone/>
            </a:pPr>
            <a:r>
              <a:rPr lang="en-US" dirty="0"/>
              <a:t>Back in Tableau, we want to change the format from that column-per-month layout into a single date column and a single column for Resolved Incidents. </a:t>
            </a:r>
          </a:p>
          <a:p>
            <a:pPr lvl="0"/>
            <a:r>
              <a:rPr lang="en-US" dirty="0"/>
              <a:t>To do this easily, we’ll simply </a:t>
            </a:r>
            <a:r>
              <a:rPr lang="en-US" b="1" dirty="0"/>
              <a:t>select all the date columns</a:t>
            </a:r>
            <a:r>
              <a:rPr lang="en-US" dirty="0"/>
              <a:t>. Click on the first, scroll if necessary, then shift click on the last. We’ll </a:t>
            </a:r>
            <a:r>
              <a:rPr lang="en-US" b="1" dirty="0"/>
              <a:t>open the menu and select “Pivot”</a:t>
            </a:r>
            <a:r>
              <a:rPr lang="en-US" dirty="0"/>
              <a:t> </a:t>
            </a:r>
          </a:p>
          <a:p>
            <a:pPr lvl="0"/>
            <a:r>
              <a:rPr lang="en-US" dirty="0"/>
              <a:t>This pivot feature essentially merges the information from the original columns and rows into two new columns – Pivot field names, and Pivot field values. </a:t>
            </a:r>
          </a:p>
          <a:p>
            <a:pPr lvl="0"/>
            <a:r>
              <a:rPr lang="en-US" dirty="0"/>
              <a:t>We can see that “Pivot field names” is actually our Date, so we can </a:t>
            </a:r>
            <a:r>
              <a:rPr lang="en-US" b="1" dirty="0"/>
              <a:t>click to open the menu and select rename</a:t>
            </a:r>
            <a:r>
              <a:rPr lang="en-US" dirty="0"/>
              <a:t>. </a:t>
            </a:r>
          </a:p>
          <a:p>
            <a:pPr lvl="0"/>
            <a:r>
              <a:rPr lang="en-US" dirty="0"/>
              <a:t>Similarly, “Pivot field values” can be </a:t>
            </a:r>
            <a:r>
              <a:rPr lang="en-US" b="1" dirty="0"/>
              <a:t>renamed</a:t>
            </a:r>
            <a:r>
              <a:rPr lang="en-US" dirty="0"/>
              <a:t> “Resolved Incidents”</a:t>
            </a:r>
          </a:p>
          <a:p>
            <a:endParaRPr lang="en-US" dirty="0"/>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Pivot</a:t>
            </a:r>
          </a:p>
        </p:txBody>
      </p:sp>
    </p:spTree>
    <p:extLst>
      <p:ext uri="{BB962C8B-B14F-4D97-AF65-F5344CB8AC3E}">
        <p14:creationId xmlns:p14="http://schemas.microsoft.com/office/powerpoint/2010/main" val="3056425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0"/>
            <a:ext cx="8296138" cy="4103688"/>
          </a:xfrm>
        </p:spPr>
        <p:txBody>
          <a:bodyPr/>
          <a:lstStyle/>
          <a:p>
            <a:pPr lvl="1"/>
            <a:r>
              <a:rPr lang="en-US" sz="2000" b="1" dirty="0"/>
              <a:t>Click on the join icon</a:t>
            </a:r>
            <a:r>
              <a:rPr lang="en-US" sz="2000" dirty="0"/>
              <a:t> to show the details. </a:t>
            </a:r>
          </a:p>
          <a:p>
            <a:pPr lvl="1"/>
            <a:r>
              <a:rPr lang="en-US" sz="2000" dirty="0"/>
              <a:t>The default join clause is shown here. </a:t>
            </a:r>
          </a:p>
          <a:p>
            <a:pPr lvl="1"/>
            <a:r>
              <a:rPr lang="en-US" sz="2000" dirty="0"/>
              <a:t>Tableau has figured out that Market is a common field between these two tables. </a:t>
            </a:r>
          </a:p>
          <a:p>
            <a:pPr lvl="1"/>
            <a:r>
              <a:rPr lang="en-US" sz="2000" dirty="0"/>
              <a:t>If desired, we could edit the join clause, or even create a new one</a:t>
            </a:r>
          </a:p>
          <a:p>
            <a:pPr lvl="1"/>
            <a:r>
              <a:rPr lang="en-US" sz="2000" dirty="0"/>
              <a:t>For these data we could also select a left join (explain the difference). </a:t>
            </a:r>
          </a:p>
          <a:p>
            <a:pPr lvl="1"/>
            <a:r>
              <a:rPr lang="en-US" sz="2000" dirty="0"/>
              <a:t>For now we’ll </a:t>
            </a:r>
            <a:r>
              <a:rPr lang="en-US" sz="2000" b="1" dirty="0"/>
              <a:t>change it to Left</a:t>
            </a:r>
            <a:r>
              <a:rPr lang="en-US" sz="2000" dirty="0"/>
              <a:t> and close the dialog. </a:t>
            </a:r>
          </a:p>
          <a:p>
            <a:pPr indent="0">
              <a:buNone/>
            </a:pPr>
            <a:r>
              <a:rPr lang="en-US" dirty="0"/>
              <a:t>Again, we can view the data down here and verify the data we’ll be connecting to. </a:t>
            </a:r>
          </a:p>
          <a:p>
            <a:pPr indent="0">
              <a:buNone/>
            </a:pPr>
            <a:r>
              <a:rPr lang="en-US" dirty="0"/>
              <a:t>It looks good, so we’ll click back onto our sheet.  </a:t>
            </a:r>
          </a:p>
          <a:p>
            <a:pPr indent="0">
              <a:buNone/>
            </a:pPr>
            <a:r>
              <a:rPr lang="en-US" dirty="0"/>
              <a:t>We now have columns from both Orders and Returns in our data window and are ready to start our analysis! </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r>
              <a:rPr lang="en-US" dirty="0"/>
              <a:t>Connecting to Multiple Tables</a:t>
            </a:r>
          </a:p>
        </p:txBody>
      </p:sp>
    </p:spTree>
    <p:extLst>
      <p:ext uri="{BB962C8B-B14F-4D97-AF65-F5344CB8AC3E}">
        <p14:creationId xmlns:p14="http://schemas.microsoft.com/office/powerpoint/2010/main" val="1009433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Pivot</a:t>
            </a:r>
          </a:p>
        </p:txBody>
      </p:sp>
      <p:pic>
        <p:nvPicPr>
          <p:cNvPr id="4" name="Recording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6500" y="940759"/>
            <a:ext cx="6475016" cy="4856262"/>
          </a:xfrm>
          <a:prstGeom prst="rect">
            <a:avLst/>
          </a:prstGeom>
        </p:spPr>
      </p:pic>
    </p:spTree>
    <p:extLst>
      <p:ext uri="{BB962C8B-B14F-4D97-AF65-F5344CB8AC3E}">
        <p14:creationId xmlns:p14="http://schemas.microsoft.com/office/powerpoint/2010/main" val="35543149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1" y="1576464"/>
            <a:ext cx="8278223" cy="393954"/>
          </a:xfrm>
        </p:spPr>
        <p:txBody>
          <a:bodyPr/>
          <a:lstStyle/>
          <a:p>
            <a:r>
              <a:rPr lang="en-US" dirty="0">
                <a:solidFill>
                  <a:srgbClr val="4C4C4C"/>
                </a:solidFill>
                <a:latin typeface="BentonSans Book" charset="0"/>
              </a:rPr>
              <a:t>Split</a:t>
            </a:r>
            <a:endParaRPr lang="en-US" dirty="0"/>
          </a:p>
        </p:txBody>
      </p:sp>
    </p:spTree>
    <p:extLst>
      <p:ext uri="{BB962C8B-B14F-4D97-AF65-F5344CB8AC3E}">
        <p14:creationId xmlns:p14="http://schemas.microsoft.com/office/powerpoint/2010/main" val="1088356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1"/>
            <a:ext cx="8296138" cy="2616101"/>
          </a:xfrm>
        </p:spPr>
        <p:txBody>
          <a:bodyPr/>
          <a:lstStyle/>
          <a:p>
            <a:pPr indent="0">
              <a:buNone/>
            </a:pPr>
            <a:r>
              <a:rPr lang="en-US" dirty="0"/>
              <a:t>There’s one more thing we can do to prepare this data. Note that the “Employee” field is actually two pieces of information – a location code, A, B, C, D, or E, followed by an Employee ID number. We can split the column based on the hyphen delimiter:</a:t>
            </a:r>
          </a:p>
          <a:p>
            <a:pPr lvl="0"/>
            <a:r>
              <a:rPr lang="en-US" dirty="0"/>
              <a:t>Click to </a:t>
            </a:r>
            <a:r>
              <a:rPr lang="en-US" b="1" dirty="0"/>
              <a:t>open the menu and select Split</a:t>
            </a:r>
            <a:endParaRPr lang="en-US" dirty="0"/>
          </a:p>
          <a:p>
            <a:pPr lvl="0"/>
            <a:r>
              <a:rPr lang="en-US" dirty="0"/>
              <a:t>There are now two new fields – Employee - Split 1 and Split 2 </a:t>
            </a:r>
          </a:p>
          <a:p>
            <a:pPr lvl="0"/>
            <a:r>
              <a:rPr lang="en-US" dirty="0"/>
              <a:t>We’ll use the </a:t>
            </a:r>
            <a:r>
              <a:rPr lang="en-US" b="1" dirty="0"/>
              <a:t>Metadata Grid view (click the icon to the left of Sort Fields)</a:t>
            </a:r>
            <a:r>
              <a:rPr lang="en-US" dirty="0"/>
              <a:t> to rename our split fields </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Split</a:t>
            </a:r>
          </a:p>
        </p:txBody>
      </p:sp>
    </p:spTree>
    <p:extLst>
      <p:ext uri="{BB962C8B-B14F-4D97-AF65-F5344CB8AC3E}">
        <p14:creationId xmlns:p14="http://schemas.microsoft.com/office/powerpoint/2010/main" val="2272022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0"/>
            <a:ext cx="8296138" cy="2308324"/>
          </a:xfrm>
        </p:spPr>
        <p:txBody>
          <a:bodyPr/>
          <a:lstStyle/>
          <a:p>
            <a:pPr lvl="0"/>
            <a:r>
              <a:rPr lang="en-US" b="1" dirty="0"/>
              <a:t>Click on the name</a:t>
            </a:r>
            <a:r>
              <a:rPr lang="en-US" dirty="0"/>
              <a:t> to edit in-line, </a:t>
            </a:r>
            <a:r>
              <a:rPr lang="en-US" b="1" dirty="0"/>
              <a:t>Split 1 should be Location</a:t>
            </a:r>
            <a:r>
              <a:rPr lang="en-US" dirty="0"/>
              <a:t>, and we’ll hit tab, </a:t>
            </a:r>
            <a:r>
              <a:rPr lang="en-US" b="1" dirty="0"/>
              <a:t>Split 2 should be Employee ID</a:t>
            </a:r>
            <a:endParaRPr lang="en-US" dirty="0"/>
          </a:p>
          <a:p>
            <a:pPr lvl="0"/>
            <a:r>
              <a:rPr lang="en-US" dirty="0"/>
              <a:t>There’s an </a:t>
            </a:r>
            <a:r>
              <a:rPr lang="en-US" dirty="0" err="1"/>
              <a:t>Abc</a:t>
            </a:r>
            <a:r>
              <a:rPr lang="en-US" dirty="0"/>
              <a:t> next to the Date field indicating this column is considered a String. We know it’s actually a Date, though, so we can </a:t>
            </a:r>
            <a:r>
              <a:rPr lang="en-US" b="1" dirty="0"/>
              <a:t>click on the </a:t>
            </a:r>
            <a:r>
              <a:rPr lang="en-US" b="1" dirty="0" err="1"/>
              <a:t>Abc</a:t>
            </a:r>
            <a:r>
              <a:rPr lang="en-US" b="1" dirty="0"/>
              <a:t> and select Date</a:t>
            </a:r>
            <a:r>
              <a:rPr lang="en-US" dirty="0"/>
              <a:t> to update the data type. </a:t>
            </a:r>
          </a:p>
          <a:p>
            <a:r>
              <a:rPr lang="en-US" dirty="0"/>
              <a:t>Now if we click on Sheet 1, we’ll see nice tidy data ready for analysis!</a:t>
            </a:r>
          </a:p>
          <a:p>
            <a:endParaRPr lang="en-US" dirty="0"/>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Split</a:t>
            </a:r>
          </a:p>
        </p:txBody>
      </p:sp>
    </p:spTree>
    <p:extLst>
      <p:ext uri="{BB962C8B-B14F-4D97-AF65-F5344CB8AC3E}">
        <p14:creationId xmlns:p14="http://schemas.microsoft.com/office/powerpoint/2010/main" val="850391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Split</a:t>
            </a:r>
          </a:p>
        </p:txBody>
      </p:sp>
      <p:pic>
        <p:nvPicPr>
          <p:cNvPr id="2" name="Recording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3929" y="886331"/>
            <a:ext cx="6547587" cy="4910690"/>
          </a:xfrm>
          <a:prstGeom prst="rect">
            <a:avLst/>
          </a:prstGeom>
        </p:spPr>
      </p:pic>
    </p:spTree>
    <p:extLst>
      <p:ext uri="{BB962C8B-B14F-4D97-AF65-F5344CB8AC3E}">
        <p14:creationId xmlns:p14="http://schemas.microsoft.com/office/powerpoint/2010/main" val="42018452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1" y="1576464"/>
            <a:ext cx="8278223" cy="393954"/>
          </a:xfrm>
        </p:spPr>
        <p:txBody>
          <a:bodyPr/>
          <a:lstStyle/>
          <a:p>
            <a:r>
              <a:rPr lang="en-US" dirty="0">
                <a:solidFill>
                  <a:srgbClr val="4C4C4C"/>
                </a:solidFill>
                <a:latin typeface="BentonSans Book" charset="0"/>
              </a:rPr>
              <a:t>Custom Split</a:t>
            </a:r>
            <a:endParaRPr lang="en-US" dirty="0"/>
          </a:p>
        </p:txBody>
      </p:sp>
    </p:spTree>
    <p:extLst>
      <p:ext uri="{BB962C8B-B14F-4D97-AF65-F5344CB8AC3E}">
        <p14:creationId xmlns:p14="http://schemas.microsoft.com/office/powerpoint/2010/main" val="2217258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1897955"/>
          </a:xfrm>
        </p:spPr>
        <p:txBody>
          <a:bodyPr/>
          <a:lstStyle/>
          <a:p>
            <a:r>
              <a:rPr lang="en-US" dirty="0"/>
              <a:t>Let’s create a viz now: </a:t>
            </a:r>
            <a:r>
              <a:rPr lang="en-US" b="1" dirty="0"/>
              <a:t>bring Employee ID to the view</a:t>
            </a:r>
            <a:r>
              <a:rPr lang="en-US" dirty="0"/>
              <a:t>, </a:t>
            </a:r>
            <a:r>
              <a:rPr lang="en-US" b="1" dirty="0"/>
              <a:t>Resolved Incidents to Columns</a:t>
            </a:r>
            <a:r>
              <a:rPr lang="en-US" dirty="0"/>
              <a:t>, and </a:t>
            </a:r>
            <a:r>
              <a:rPr lang="en-US" b="1" dirty="0"/>
              <a:t>sort</a:t>
            </a:r>
            <a:r>
              <a:rPr lang="en-US" dirty="0"/>
              <a:t> it.</a:t>
            </a:r>
          </a:p>
          <a:p>
            <a:r>
              <a:rPr lang="en-US" dirty="0"/>
              <a:t>It’s clear from this view that there are really two groups of employees – some who resolve a much higher number of incidents than others. Looks like some employees are often able to get through more cases, and they have a Tier II designation. </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Custom Split</a:t>
            </a:r>
          </a:p>
        </p:txBody>
      </p:sp>
    </p:spTree>
    <p:extLst>
      <p:ext uri="{BB962C8B-B14F-4D97-AF65-F5344CB8AC3E}">
        <p14:creationId xmlns:p14="http://schemas.microsoft.com/office/powerpoint/2010/main" val="4197794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Custom Split</a:t>
            </a:r>
          </a:p>
        </p:txBody>
      </p:sp>
      <p:pic>
        <p:nvPicPr>
          <p:cNvPr id="4" name="Recording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3716" y="961171"/>
            <a:ext cx="6447801" cy="4835851"/>
          </a:xfrm>
          <a:prstGeom prst="rect">
            <a:avLst/>
          </a:prstGeom>
        </p:spPr>
      </p:pic>
    </p:spTree>
    <p:extLst>
      <p:ext uri="{BB962C8B-B14F-4D97-AF65-F5344CB8AC3E}">
        <p14:creationId xmlns:p14="http://schemas.microsoft.com/office/powerpoint/2010/main" val="4815445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3"/>
          </p:nvPr>
        </p:nvSpPr>
        <p:spPr>
          <a:xfrm>
            <a:off x="5621168" y="1322945"/>
            <a:ext cx="3115801" cy="4238083"/>
          </a:xfrm>
        </p:spPr>
        <p:txBody>
          <a:bodyPr/>
          <a:lstStyle/>
          <a:p>
            <a:r>
              <a:rPr lang="en-US" sz="1700" dirty="0"/>
              <a:t>If we </a:t>
            </a:r>
            <a:r>
              <a:rPr lang="en-US" sz="1700" b="1" dirty="0"/>
              <a:t>look at our original data set in Excel</a:t>
            </a:r>
            <a:r>
              <a:rPr lang="en-US" sz="1700" dirty="0"/>
              <a:t>, we see there’s a tab called Tiers. This report adds a –II to the end of an employee ID if they’re tier II. Because not all rows have this –II, a standard split won’t work.  Let’s see if we can create a viz that incorporates this Tier designation. </a:t>
            </a:r>
          </a:p>
          <a:p>
            <a:r>
              <a:rPr lang="en-US" sz="1700" dirty="0"/>
              <a:t>[[side note: both Split and Custom Split require consistent delimiters. If our data has irregular delimiters, Tableau won’t be able to split out the data using these options.]]</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Custom Split</a:t>
            </a:r>
          </a:p>
        </p:txBody>
      </p:sp>
      <p:pic>
        <p:nvPicPr>
          <p:cNvPr id="2" name="Picture 1"/>
          <p:cNvPicPr>
            <a:picLocks noChangeAspect="1"/>
          </p:cNvPicPr>
          <p:nvPr/>
        </p:nvPicPr>
        <p:blipFill>
          <a:blip r:embed="rId3"/>
          <a:stretch>
            <a:fillRect/>
          </a:stretch>
        </p:blipFill>
        <p:spPr>
          <a:xfrm>
            <a:off x="275262" y="1826381"/>
            <a:ext cx="5149453" cy="3432968"/>
          </a:xfrm>
          <a:prstGeom prst="rect">
            <a:avLst/>
          </a:prstGeom>
        </p:spPr>
      </p:pic>
    </p:spTree>
    <p:extLst>
      <p:ext uri="{BB962C8B-B14F-4D97-AF65-F5344CB8AC3E}">
        <p14:creationId xmlns:p14="http://schemas.microsoft.com/office/powerpoint/2010/main" val="3006489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1"/>
            <a:ext cx="8296138" cy="3975448"/>
          </a:xfrm>
        </p:spPr>
        <p:txBody>
          <a:bodyPr/>
          <a:lstStyle/>
          <a:p>
            <a:r>
              <a:rPr lang="en-US" b="1" dirty="0"/>
              <a:t>Open a new Tableau file</a:t>
            </a:r>
            <a:r>
              <a:rPr lang="en-US" dirty="0"/>
              <a:t> and recreate the viz, this time using the Tiers sheet from Excel.</a:t>
            </a:r>
          </a:p>
          <a:p>
            <a:pPr lvl="0"/>
            <a:r>
              <a:rPr lang="en-US" dirty="0"/>
              <a:t>Remember to use</a:t>
            </a:r>
            <a:r>
              <a:rPr lang="en-US" b="1" dirty="0"/>
              <a:t> the Data Interpreter</a:t>
            </a:r>
            <a:r>
              <a:rPr lang="en-US" dirty="0"/>
              <a:t>, and </a:t>
            </a:r>
            <a:r>
              <a:rPr lang="en-US" b="1" dirty="0"/>
              <a:t>Pivot</a:t>
            </a:r>
            <a:r>
              <a:rPr lang="en-US" dirty="0"/>
              <a:t> the dates again</a:t>
            </a:r>
          </a:p>
          <a:p>
            <a:pPr lvl="0"/>
            <a:r>
              <a:rPr lang="en-US" b="1" dirty="0"/>
              <a:t>Click on the Employee column</a:t>
            </a:r>
            <a:r>
              <a:rPr lang="en-US" dirty="0"/>
              <a:t> to open the menu and select </a:t>
            </a:r>
            <a:r>
              <a:rPr lang="en-US" b="1" dirty="0"/>
              <a:t>Custom Split</a:t>
            </a:r>
            <a:endParaRPr lang="en-US" dirty="0"/>
          </a:p>
          <a:p>
            <a:pPr lvl="1"/>
            <a:r>
              <a:rPr lang="en-US" dirty="0"/>
              <a:t>We can choose our delimiter, we’ll use a hyphen</a:t>
            </a:r>
          </a:p>
          <a:p>
            <a:pPr lvl="1"/>
            <a:r>
              <a:rPr lang="en-US" dirty="0"/>
              <a:t>And now we can say we want to have 3 columns</a:t>
            </a:r>
          </a:p>
          <a:p>
            <a:pPr lvl="1"/>
            <a:r>
              <a:rPr lang="en-US" dirty="0"/>
              <a:t>This forces Tableau to break off that 3</a:t>
            </a:r>
            <a:r>
              <a:rPr lang="en-US" baseline="30000" dirty="0"/>
              <a:t>rd</a:t>
            </a:r>
            <a:r>
              <a:rPr lang="en-US" dirty="0"/>
              <a:t> column with the tier II indicator</a:t>
            </a:r>
          </a:p>
          <a:p>
            <a:r>
              <a:rPr lang="en-US" dirty="0"/>
              <a:t>Now students should all try to finish the viz by themselves: rename all columns, and do your bar chart as above, and this time color the bars by Tier.</a:t>
            </a:r>
          </a:p>
          <a:p>
            <a:endParaRPr lang="en-US" dirty="0"/>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Custom Split</a:t>
            </a:r>
          </a:p>
        </p:txBody>
      </p:sp>
    </p:spTree>
    <p:extLst>
      <p:ext uri="{BB962C8B-B14F-4D97-AF65-F5344CB8AC3E}">
        <p14:creationId xmlns:p14="http://schemas.microsoft.com/office/powerpoint/2010/main" val="3180353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cs typeface="+mn-cs"/>
              </a:rPr>
              <a:t>Connecting to Multiple Tables</a:t>
            </a:r>
          </a:p>
        </p:txBody>
      </p:sp>
      <p:pic>
        <p:nvPicPr>
          <p:cNvPr id="2" name="2.1.4 Connecting to Multiple Tab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7002" y="960581"/>
            <a:ext cx="6066752" cy="5055870"/>
          </a:xfrm>
          <a:prstGeom prst="rect">
            <a:avLst/>
          </a:prstGeom>
        </p:spPr>
      </p:pic>
    </p:spTree>
    <p:extLst>
      <p:ext uri="{BB962C8B-B14F-4D97-AF65-F5344CB8AC3E}">
        <p14:creationId xmlns:p14="http://schemas.microsoft.com/office/powerpoint/2010/main" val="22253207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Custom Split</a:t>
            </a:r>
          </a:p>
        </p:txBody>
      </p:sp>
      <p:pic>
        <p:nvPicPr>
          <p:cNvPr id="2" name="Recording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1857" y="974776"/>
            <a:ext cx="6429659" cy="4822244"/>
          </a:xfrm>
          <a:prstGeom prst="rect">
            <a:avLst/>
          </a:prstGeom>
        </p:spPr>
      </p:pic>
    </p:spTree>
    <p:extLst>
      <p:ext uri="{BB962C8B-B14F-4D97-AF65-F5344CB8AC3E}">
        <p14:creationId xmlns:p14="http://schemas.microsoft.com/office/powerpoint/2010/main" val="173899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41241" y="1576464"/>
            <a:ext cx="8278223" cy="393954"/>
          </a:xfrm>
        </p:spPr>
        <p:txBody>
          <a:bodyPr/>
          <a:lstStyle/>
          <a:p>
            <a:r>
              <a:rPr lang="en-US" dirty="0"/>
              <a:t>Connect to PDF</a:t>
            </a:r>
          </a:p>
        </p:txBody>
      </p:sp>
    </p:spTree>
    <p:extLst>
      <p:ext uri="{BB962C8B-B14F-4D97-AF65-F5344CB8AC3E}">
        <p14:creationId xmlns:p14="http://schemas.microsoft.com/office/powerpoint/2010/main" val="2593510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4"/>
          </p:nvPr>
        </p:nvSpPr>
        <p:spPr>
          <a:xfrm>
            <a:off x="440297" y="1577929"/>
            <a:ext cx="8296138" cy="3539430"/>
          </a:xfrm>
        </p:spPr>
        <p:txBody>
          <a:bodyPr/>
          <a:lstStyle/>
          <a:p>
            <a:r>
              <a:rPr lang="en-US" dirty="0"/>
              <a:t>Tableau can connect to tables in PDF as well and clean those up</a:t>
            </a:r>
          </a:p>
          <a:p>
            <a:endParaRPr lang="en-US" dirty="0"/>
          </a:p>
          <a:p>
            <a:r>
              <a:rPr lang="en-US" dirty="0"/>
              <a:t>You can select which range of pages you want</a:t>
            </a:r>
          </a:p>
          <a:p>
            <a:endParaRPr lang="en-US" dirty="0"/>
          </a:p>
          <a:p>
            <a:r>
              <a:rPr lang="en-US" dirty="0"/>
              <a:t>Each page is labeled as a table and a new data source is added</a:t>
            </a:r>
          </a:p>
          <a:p>
            <a:endParaRPr lang="en-US" dirty="0"/>
          </a:p>
          <a:p>
            <a:r>
              <a:rPr lang="en-US" dirty="0"/>
              <a:t>Drag first page and use data interpreter</a:t>
            </a:r>
          </a:p>
          <a:p>
            <a:endParaRPr lang="en-US" dirty="0"/>
          </a:p>
          <a:p>
            <a:r>
              <a:rPr lang="en-US" dirty="0"/>
              <a:t>Drag other pages to union</a:t>
            </a:r>
          </a:p>
          <a:p>
            <a:pPr indent="0">
              <a:buNone/>
            </a:pPr>
            <a:endParaRPr lang="en-US" dirty="0"/>
          </a:p>
        </p:txBody>
      </p:sp>
      <p:sp>
        <p:nvSpPr>
          <p:cNvPr id="3" name="Text Placeholder 2"/>
          <p:cNvSpPr>
            <a:spLocks noGrp="1"/>
          </p:cNvSpPr>
          <p:nvPr>
            <p:ph type="body" sz="quarter" idx="12"/>
          </p:nvPr>
        </p:nvSpPr>
        <p:spPr>
          <a:xfrm>
            <a:off x="443787" y="498916"/>
            <a:ext cx="8293183" cy="393954"/>
          </a:xfrm>
        </p:spPr>
        <p:txBody>
          <a:bodyPr/>
          <a:lstStyle/>
          <a:p>
            <a:r>
              <a:rPr lang="en-US" dirty="0"/>
              <a:t>Connection to PDF</a:t>
            </a:r>
          </a:p>
        </p:txBody>
      </p:sp>
    </p:spTree>
    <p:extLst>
      <p:ext uri="{BB962C8B-B14F-4D97-AF65-F5344CB8AC3E}">
        <p14:creationId xmlns:p14="http://schemas.microsoft.com/office/powerpoint/2010/main" val="3976475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380589" y="929661"/>
            <a:ext cx="8296138" cy="5765681"/>
          </a:xfrm>
        </p:spPr>
        <p:txBody>
          <a:bodyPr/>
          <a:lstStyle/>
          <a:p>
            <a:r>
              <a:rPr lang="en-US" dirty="0"/>
              <a:t>Choose page 14 from the water resources sheet</a:t>
            </a:r>
          </a:p>
          <a:p>
            <a:r>
              <a:rPr lang="en-US" dirty="0"/>
              <a:t>Tableau found 3 possible options to interpret the sheet</a:t>
            </a:r>
          </a:p>
          <a:p>
            <a:pPr lvl="1"/>
            <a:r>
              <a:rPr lang="en-US" dirty="0"/>
              <a:t>Table 2 and 3 is the bottom and top of the table</a:t>
            </a:r>
          </a:p>
          <a:p>
            <a:r>
              <a:rPr lang="en-US" dirty="0"/>
              <a:t>Let’s union table 3 and 2</a:t>
            </a:r>
          </a:p>
          <a:p>
            <a:r>
              <a:rPr lang="en-US" dirty="0"/>
              <a:t>Turn on interpreter</a:t>
            </a:r>
          </a:p>
          <a:p>
            <a:r>
              <a:rPr lang="en-US" dirty="0"/>
              <a:t>Let’s cure the mismatch between inflows and F1 by merging them</a:t>
            </a:r>
          </a:p>
          <a:p>
            <a:r>
              <a:rPr lang="en-US" dirty="0"/>
              <a:t>Lots of Nulls</a:t>
            </a:r>
          </a:p>
          <a:p>
            <a:pPr lvl="1"/>
            <a:r>
              <a:rPr lang="en-US" dirty="0"/>
              <a:t>Single row divided to 2 </a:t>
            </a:r>
          </a:p>
          <a:p>
            <a:pPr lvl="1"/>
            <a:r>
              <a:rPr lang="en-US" dirty="0"/>
              <a:t>Header was read as a row</a:t>
            </a:r>
          </a:p>
          <a:p>
            <a:r>
              <a:rPr lang="en-US" dirty="0"/>
              <a:t>Also bunch of extra totals exist</a:t>
            </a:r>
          </a:p>
          <a:p>
            <a:r>
              <a:rPr lang="en-US" dirty="0"/>
              <a:t>It is filter time (hydroelectricity appears twice with data and nulls so leave for now)</a:t>
            </a:r>
          </a:p>
          <a:p>
            <a:r>
              <a:rPr lang="en-US" dirty="0"/>
              <a:t>Rename headers and pivot then remove the extra nulls</a:t>
            </a:r>
          </a:p>
          <a:p>
            <a:r>
              <a:rPr lang="en-US" dirty="0"/>
              <a:t>Use Alias for better water sources renaming</a:t>
            </a:r>
            <a:br>
              <a:rPr lang="en-US" dirty="0"/>
            </a:br>
            <a:endParaRPr lang="en-US" dirty="0"/>
          </a:p>
          <a:p>
            <a:pPr lvl="1"/>
            <a:endParaRPr lang="en-US" dirty="0"/>
          </a:p>
          <a:p>
            <a:endParaRPr lang="en-US" dirty="0"/>
          </a:p>
        </p:txBody>
      </p:sp>
      <p:sp>
        <p:nvSpPr>
          <p:cNvPr id="3" name="Text Placeholder 2"/>
          <p:cNvSpPr>
            <a:spLocks noGrp="1"/>
          </p:cNvSpPr>
          <p:nvPr>
            <p:ph type="body" sz="quarter" idx="12"/>
          </p:nvPr>
        </p:nvSpPr>
        <p:spPr>
          <a:xfrm>
            <a:off x="443787" y="498916"/>
            <a:ext cx="8293183" cy="393954"/>
          </a:xfrm>
        </p:spPr>
        <p:txBody>
          <a:bodyPr/>
          <a:lstStyle/>
          <a:p>
            <a:r>
              <a:rPr lang="en-US" dirty="0"/>
              <a:t>PDFs can be Messy </a:t>
            </a:r>
          </a:p>
        </p:txBody>
      </p:sp>
    </p:spTree>
    <p:extLst>
      <p:ext uri="{BB962C8B-B14F-4D97-AF65-F5344CB8AC3E}">
        <p14:creationId xmlns:p14="http://schemas.microsoft.com/office/powerpoint/2010/main" val="88769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Backup Slides</a:t>
            </a:r>
          </a:p>
        </p:txBody>
      </p:sp>
    </p:spTree>
    <p:extLst>
      <p:ext uri="{BB962C8B-B14F-4D97-AF65-F5344CB8AC3E}">
        <p14:creationId xmlns:p14="http://schemas.microsoft.com/office/powerpoint/2010/main" val="29426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Connecting to Google Sheets</a:t>
            </a:r>
          </a:p>
        </p:txBody>
      </p:sp>
    </p:spTree>
    <p:extLst>
      <p:ext uri="{BB962C8B-B14F-4D97-AF65-F5344CB8AC3E}">
        <p14:creationId xmlns:p14="http://schemas.microsoft.com/office/powerpoint/2010/main" val="3914534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4"/>
          </p:nvPr>
        </p:nvSpPr>
        <p:spPr>
          <a:xfrm>
            <a:off x="440297" y="1577929"/>
            <a:ext cx="8296138" cy="3180358"/>
          </a:xfrm>
        </p:spPr>
        <p:txBody>
          <a:bodyPr/>
          <a:lstStyle/>
          <a:p>
            <a:r>
              <a:rPr lang="en-US" dirty="0"/>
              <a:t>Upload your data into your google drive</a:t>
            </a:r>
          </a:p>
          <a:p>
            <a:endParaRPr lang="en-US" dirty="0"/>
          </a:p>
          <a:p>
            <a:r>
              <a:rPr lang="en-US" dirty="0"/>
              <a:t>In the connect to data options, choose google sheets</a:t>
            </a:r>
          </a:p>
          <a:p>
            <a:endParaRPr lang="en-US" dirty="0"/>
          </a:p>
          <a:p>
            <a:r>
              <a:rPr lang="en-US" dirty="0"/>
              <a:t>Give Tableau access to your google drive using Google credentials</a:t>
            </a:r>
          </a:p>
          <a:p>
            <a:endParaRPr lang="en-US" dirty="0"/>
          </a:p>
          <a:p>
            <a:r>
              <a:rPr lang="en-US" dirty="0"/>
              <a:t>Pick the file</a:t>
            </a:r>
          </a:p>
          <a:p>
            <a:endParaRPr lang="en-US" dirty="0"/>
          </a:p>
          <a:p>
            <a:r>
              <a:rPr lang="en-US" dirty="0"/>
              <a:t>You are ready</a:t>
            </a:r>
          </a:p>
        </p:txBody>
      </p:sp>
      <p:sp>
        <p:nvSpPr>
          <p:cNvPr id="5" name="Text Placeholder 4"/>
          <p:cNvSpPr>
            <a:spLocks noGrp="1"/>
          </p:cNvSpPr>
          <p:nvPr>
            <p:ph type="body" sz="quarter" idx="12"/>
          </p:nvPr>
        </p:nvSpPr>
        <p:spPr>
          <a:xfrm>
            <a:off x="443787" y="498916"/>
            <a:ext cx="8293183" cy="393954"/>
          </a:xfrm>
        </p:spPr>
        <p:txBody>
          <a:bodyPr/>
          <a:lstStyle/>
          <a:p>
            <a:r>
              <a:rPr lang="en-US" dirty="0"/>
              <a:t>Connect to Google Sheets</a:t>
            </a:r>
          </a:p>
        </p:txBody>
      </p:sp>
    </p:spTree>
    <p:extLst>
      <p:ext uri="{BB962C8B-B14F-4D97-AF65-F5344CB8AC3E}">
        <p14:creationId xmlns:p14="http://schemas.microsoft.com/office/powerpoint/2010/main" val="2426589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4"/>
          </p:nvPr>
        </p:nvSpPr>
        <p:spPr>
          <a:xfrm>
            <a:off x="440297" y="1577930"/>
            <a:ext cx="8296138" cy="3334246"/>
          </a:xfrm>
        </p:spPr>
        <p:txBody>
          <a:bodyPr/>
          <a:lstStyle/>
          <a:p>
            <a:r>
              <a:rPr lang="en-US" dirty="0"/>
              <a:t> OData is intended to be used to access information from a variety of sources including,  but not limited to, relational databases,  file systems, content management systems, and traditional websites.</a:t>
            </a:r>
          </a:p>
          <a:p>
            <a:r>
              <a:rPr lang="en-US" dirty="0"/>
              <a:t>To start an OData connection,  first we click on OData from the Tableau</a:t>
            </a:r>
          </a:p>
          <a:p>
            <a:r>
              <a:rPr lang="en-US" dirty="0"/>
              <a:t> From the OData connection window,  enter the URL to where the data is located.</a:t>
            </a:r>
          </a:p>
          <a:p>
            <a:r>
              <a:rPr lang="en-US" dirty="0">
                <a:hlinkClick r:id="rId2"/>
              </a:rPr>
              <a:t>https://services.odata.org/V3/Northwind/Northwind.svc/Employees</a:t>
            </a:r>
            <a:endParaRPr lang="en-US" dirty="0"/>
          </a:p>
          <a:p>
            <a:r>
              <a:rPr lang="en-US" dirty="0"/>
              <a:t> If no authentication information is necessary, click on "None".</a:t>
            </a:r>
          </a:p>
          <a:p>
            <a:r>
              <a:rPr lang="en-US" dirty="0"/>
              <a:t> We can click "Okay", and the connection will pull in the available data for you to analyze. </a:t>
            </a:r>
          </a:p>
        </p:txBody>
      </p:sp>
      <p:sp>
        <p:nvSpPr>
          <p:cNvPr id="3" name="Text Placeholder 2"/>
          <p:cNvSpPr>
            <a:spLocks noGrp="1"/>
          </p:cNvSpPr>
          <p:nvPr>
            <p:ph type="body" sz="quarter" idx="12"/>
          </p:nvPr>
        </p:nvSpPr>
        <p:spPr>
          <a:xfrm>
            <a:off x="443787" y="498916"/>
            <a:ext cx="8293183" cy="393954"/>
          </a:xfrm>
        </p:spPr>
        <p:txBody>
          <a:bodyPr/>
          <a:lstStyle/>
          <a:p>
            <a:r>
              <a:rPr lang="en-US" dirty="0" err="1"/>
              <a:t>Odata</a:t>
            </a:r>
            <a:r>
              <a:rPr lang="en-US" dirty="0"/>
              <a:t> Connector</a:t>
            </a:r>
          </a:p>
        </p:txBody>
      </p:sp>
    </p:spTree>
    <p:extLst>
      <p:ext uri="{BB962C8B-B14F-4D97-AF65-F5344CB8AC3E}">
        <p14:creationId xmlns:p14="http://schemas.microsoft.com/office/powerpoint/2010/main" val="1489784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41241" y="1576464"/>
            <a:ext cx="8278223" cy="393954"/>
          </a:xfrm>
        </p:spPr>
        <p:txBody>
          <a:bodyPr/>
          <a:lstStyle/>
          <a:p>
            <a:r>
              <a:rPr lang="en-US" dirty="0"/>
              <a:t>Connecting to Web Data Connector</a:t>
            </a:r>
          </a:p>
        </p:txBody>
      </p:sp>
    </p:spTree>
    <p:extLst>
      <p:ext uri="{BB962C8B-B14F-4D97-AF65-F5344CB8AC3E}">
        <p14:creationId xmlns:p14="http://schemas.microsoft.com/office/powerpoint/2010/main" val="3955815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4"/>
          </p:nvPr>
        </p:nvSpPr>
        <p:spPr>
          <a:xfrm>
            <a:off x="440297" y="1577930"/>
            <a:ext cx="8296138" cy="2103140"/>
          </a:xfrm>
        </p:spPr>
        <p:txBody>
          <a:bodyPr/>
          <a:lstStyle/>
          <a:p>
            <a:r>
              <a:rPr lang="en-US" dirty="0"/>
              <a:t>It can connect to any data accessible over http</a:t>
            </a:r>
          </a:p>
          <a:p>
            <a:endParaRPr lang="en-US" dirty="0"/>
          </a:p>
          <a:p>
            <a:r>
              <a:rPr lang="en-US" dirty="0"/>
              <a:t>It can even access </a:t>
            </a:r>
            <a:r>
              <a:rPr lang="en-US" dirty="0" err="1"/>
              <a:t>json</a:t>
            </a:r>
            <a:r>
              <a:rPr lang="en-US" dirty="0"/>
              <a:t> and xml data</a:t>
            </a:r>
          </a:p>
          <a:p>
            <a:endParaRPr lang="en-US" dirty="0"/>
          </a:p>
          <a:p>
            <a:r>
              <a:rPr lang="en-US" dirty="0"/>
              <a:t>To build your own data connector you need some programming</a:t>
            </a:r>
          </a:p>
          <a:p>
            <a:endParaRPr lang="en-US" dirty="0"/>
          </a:p>
        </p:txBody>
      </p:sp>
      <p:sp>
        <p:nvSpPr>
          <p:cNvPr id="3" name="Text Placeholder 2"/>
          <p:cNvSpPr>
            <a:spLocks noGrp="1"/>
          </p:cNvSpPr>
          <p:nvPr>
            <p:ph type="body" sz="quarter" idx="12"/>
          </p:nvPr>
        </p:nvSpPr>
        <p:spPr>
          <a:xfrm>
            <a:off x="443787" y="498916"/>
            <a:ext cx="8293183" cy="393954"/>
          </a:xfrm>
        </p:spPr>
        <p:txBody>
          <a:bodyPr/>
          <a:lstStyle/>
          <a:p>
            <a:r>
              <a:rPr lang="en-US" dirty="0"/>
              <a:t>Web Data Connector</a:t>
            </a:r>
          </a:p>
        </p:txBody>
      </p:sp>
    </p:spTree>
    <p:extLst>
      <p:ext uri="{BB962C8B-B14F-4D97-AF65-F5344CB8AC3E}">
        <p14:creationId xmlns:p14="http://schemas.microsoft.com/office/powerpoint/2010/main" val="425247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41241" y="1576466"/>
            <a:ext cx="8278223" cy="886397"/>
          </a:xfrm>
          <a:prstGeom prst="rect">
            <a:avLst/>
          </a:prstGeom>
        </p:spPr>
        <p:txBody>
          <a:bodyPr/>
          <a:lstStyle/>
          <a:p>
            <a:pPr defTabSz="914309" fontAlgn="auto">
              <a:spcAft>
                <a:spcPts val="0"/>
              </a:spcAft>
              <a:defRPr/>
            </a:pPr>
            <a:r>
              <a:rPr lang="en-US" dirty="0">
                <a:ea typeface="+mn-ea"/>
              </a:rPr>
              <a:t>Connecting to Data</a:t>
            </a:r>
          </a:p>
          <a:p>
            <a:pPr defTabSz="914309" fontAlgn="auto">
              <a:spcAft>
                <a:spcPts val="0"/>
              </a:spcAft>
              <a:defRPr/>
            </a:pPr>
            <a:r>
              <a:rPr lang="en-US" dirty="0">
                <a:ea typeface="+mn-ea"/>
              </a:rPr>
              <a:t>Data Prep with Text and Excel Files</a:t>
            </a:r>
          </a:p>
        </p:txBody>
      </p:sp>
    </p:spTree>
    <p:extLst>
      <p:ext uri="{BB962C8B-B14F-4D97-AF65-F5344CB8AC3E}">
        <p14:creationId xmlns:p14="http://schemas.microsoft.com/office/powerpoint/2010/main" val="4189221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793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1241" y="1576464"/>
            <a:ext cx="8278223" cy="393954"/>
          </a:xfrm>
        </p:spPr>
        <p:txBody>
          <a:bodyPr/>
          <a:lstStyle/>
          <a:p>
            <a:r>
              <a:rPr lang="en-US" dirty="0">
                <a:solidFill>
                  <a:srgbClr val="4C4C4C"/>
                </a:solidFill>
                <a:latin typeface="BentonSans Book" charset="0"/>
              </a:rPr>
              <a:t>Poorly Formatted Data</a:t>
            </a:r>
            <a:endParaRPr lang="en-US" dirty="0"/>
          </a:p>
        </p:txBody>
      </p:sp>
    </p:spTree>
    <p:extLst>
      <p:ext uri="{BB962C8B-B14F-4D97-AF65-F5344CB8AC3E}">
        <p14:creationId xmlns:p14="http://schemas.microsoft.com/office/powerpoint/2010/main" val="3478870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30"/>
            <a:ext cx="8296138" cy="2872581"/>
          </a:xfrm>
        </p:spPr>
        <p:txBody>
          <a:bodyPr/>
          <a:lstStyle/>
          <a:p>
            <a:pPr indent="0">
              <a:buNone/>
            </a:pPr>
            <a:r>
              <a:rPr lang="en-US" dirty="0"/>
              <a:t>In our first example of connecting to data, we used an Excel file that was already formatted nicely – we just brought it straight into Tableau.  In reality, data files are not always so well-formatted.  Now we will practice using a file that needs some work before it is ready for analysis.</a:t>
            </a:r>
          </a:p>
          <a:p>
            <a:pPr indent="0">
              <a:buNone/>
            </a:pPr>
            <a:endParaRPr lang="en-US" dirty="0"/>
          </a:p>
          <a:p>
            <a:pPr indent="0">
              <a:buNone/>
            </a:pPr>
            <a:r>
              <a:rPr lang="en-US" dirty="0"/>
              <a:t>For this example we’ll be using the “Data Prep – Flights” Excel file, which you can download from the course website. (Global Superstore, our main dataset, is too well-structured! This gives us a messier example to work with.)</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Poorly Formatted Data</a:t>
            </a:r>
          </a:p>
        </p:txBody>
      </p:sp>
    </p:spTree>
    <p:extLst>
      <p:ext uri="{BB962C8B-B14F-4D97-AF65-F5344CB8AC3E}">
        <p14:creationId xmlns:p14="http://schemas.microsoft.com/office/powerpoint/2010/main" val="412578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3"/>
          </p:nvPr>
        </p:nvSpPr>
        <p:spPr>
          <a:xfrm>
            <a:off x="4581127" y="1573128"/>
            <a:ext cx="4155842" cy="1846659"/>
          </a:xfrm>
        </p:spPr>
        <p:txBody>
          <a:bodyPr/>
          <a:lstStyle/>
          <a:p>
            <a:pPr defTabSz="914309" fontAlgn="auto">
              <a:spcAft>
                <a:spcPts val="0"/>
              </a:spcAft>
              <a:defRPr/>
            </a:pPr>
            <a:r>
              <a:rPr lang="en-US" b="1" dirty="0"/>
              <a:t>Open the file in Excel</a:t>
            </a:r>
            <a:r>
              <a:rPr lang="en-US" dirty="0"/>
              <a:t>.  Here we have a report in Excel, showing the number of resolved incidents per Employee per month. The “Ideal” tab shows how we </a:t>
            </a:r>
            <a:r>
              <a:rPr lang="en-US" i="1" u="sng" dirty="0"/>
              <a:t>wish</a:t>
            </a:r>
            <a:r>
              <a:rPr lang="en-US" dirty="0"/>
              <a:t> the data would be formatted – like a database table. </a:t>
            </a:r>
          </a:p>
        </p:txBody>
      </p:sp>
      <p:pic>
        <p:nvPicPr>
          <p:cNvPr id="5" name="Picture Placeholder 4"/>
          <p:cNvPicPr>
            <a:picLocks noGrp="1" noChangeAspect="1"/>
          </p:cNvPicPr>
          <p:nvPr>
            <p:ph type="pic" sz="quarter" idx="10"/>
          </p:nvPr>
        </p:nvPicPr>
        <p:blipFill>
          <a:blip r:embed="rId3"/>
          <a:srcRect t="18855" b="18855"/>
          <a:stretch>
            <a:fillRect/>
          </a:stretch>
        </p:blipFill>
        <p:spPr>
          <a:prstGeom prst="rect">
            <a:avLst/>
          </a:prstGeom>
        </p:spPr>
      </p:pic>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Poorly Formatted Data</a:t>
            </a:r>
          </a:p>
        </p:txBody>
      </p:sp>
    </p:spTree>
    <p:extLst>
      <p:ext uri="{BB962C8B-B14F-4D97-AF65-F5344CB8AC3E}">
        <p14:creationId xmlns:p14="http://schemas.microsoft.com/office/powerpoint/2010/main" val="2638430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3"/>
          </p:nvPr>
        </p:nvSpPr>
        <p:spPr>
          <a:xfrm>
            <a:off x="4581127" y="1573127"/>
            <a:ext cx="4155842" cy="2462213"/>
          </a:xfrm>
        </p:spPr>
        <p:txBody>
          <a:bodyPr/>
          <a:lstStyle/>
          <a:p>
            <a:pPr defTabSz="914309" fontAlgn="auto">
              <a:spcAft>
                <a:spcPts val="0"/>
              </a:spcAft>
              <a:defRPr/>
            </a:pPr>
            <a:r>
              <a:rPr lang="en-US" dirty="0"/>
              <a:t>However, sometimes we receive data that looks more like what we see in the “Resolved Incidents” tab.  Luckily, there are several features in Tableau Desktop to help automatically reshape Text and Excel files to get them ready for analysis in Tableau. </a:t>
            </a: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Poorly Formatted Data</a:t>
            </a:r>
          </a:p>
        </p:txBody>
      </p:sp>
      <p:pic>
        <p:nvPicPr>
          <p:cNvPr id="9" name="Picture 8"/>
          <p:cNvPicPr>
            <a:picLocks noChangeAspect="1"/>
          </p:cNvPicPr>
          <p:nvPr/>
        </p:nvPicPr>
        <p:blipFill>
          <a:blip r:embed="rId3"/>
          <a:stretch>
            <a:fillRect/>
          </a:stretch>
        </p:blipFill>
        <p:spPr>
          <a:xfrm>
            <a:off x="443785" y="1573128"/>
            <a:ext cx="3571802" cy="2848783"/>
          </a:xfrm>
          <a:prstGeom prst="rect">
            <a:avLst/>
          </a:prstGeom>
        </p:spPr>
      </p:pic>
    </p:spTree>
    <p:extLst>
      <p:ext uri="{BB962C8B-B14F-4D97-AF65-F5344CB8AC3E}">
        <p14:creationId xmlns:p14="http://schemas.microsoft.com/office/powerpoint/2010/main" val="336348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440297" y="1577929"/>
            <a:ext cx="8296138" cy="1641475"/>
          </a:xfrm>
        </p:spPr>
        <p:txBody>
          <a:bodyPr/>
          <a:lstStyle/>
          <a:p>
            <a:pPr indent="0">
              <a:buNone/>
            </a:pPr>
            <a:r>
              <a:rPr lang="en-US" dirty="0"/>
              <a:t>Let’s connect to this Excel file and see if we can work with that poorly formatted sheet. </a:t>
            </a:r>
          </a:p>
          <a:p>
            <a:pPr lvl="0"/>
            <a:r>
              <a:rPr lang="en-US" dirty="0"/>
              <a:t>In Tableau Desktop, </a:t>
            </a:r>
            <a:r>
              <a:rPr lang="en-US" b="1" dirty="0"/>
              <a:t>click on Excel, navigate to where you saved the file and click open.</a:t>
            </a:r>
            <a:r>
              <a:rPr lang="en-US" dirty="0"/>
              <a:t> </a:t>
            </a:r>
          </a:p>
          <a:p>
            <a:r>
              <a:rPr lang="en-US" b="1" dirty="0"/>
              <a:t>Drag out the “Resolved Incidents” sheet</a:t>
            </a:r>
            <a:r>
              <a:rPr lang="en-US" dirty="0"/>
              <a:t>. </a:t>
            </a:r>
            <a:endParaRPr lang="en-US" sz="1700" dirty="0">
              <a:ea typeface="+mn-ea"/>
            </a:endParaRPr>
          </a:p>
        </p:txBody>
      </p:sp>
      <p:sp>
        <p:nvSpPr>
          <p:cNvPr id="3" name="Text Placeholder 2"/>
          <p:cNvSpPr>
            <a:spLocks noGrp="1"/>
          </p:cNvSpPr>
          <p:nvPr>
            <p:ph type="body" sz="quarter" idx="12"/>
          </p:nvPr>
        </p:nvSpPr>
        <p:spPr>
          <a:xfrm>
            <a:off x="443787" y="498916"/>
            <a:ext cx="8293183" cy="393954"/>
          </a:xfrm>
          <a:prstGeom prst="rect">
            <a:avLst/>
          </a:prstGeom>
        </p:spPr>
        <p:txBody>
          <a:bodyPr/>
          <a:lstStyle/>
          <a:p>
            <a:pPr defTabSz="914309" fontAlgn="auto">
              <a:spcAft>
                <a:spcPts val="0"/>
              </a:spcAft>
              <a:defRPr/>
            </a:pPr>
            <a:r>
              <a:rPr lang="en-US" dirty="0">
                <a:ea typeface="+mn-ea"/>
              </a:rPr>
              <a:t>Poorly Formatted Data</a:t>
            </a:r>
          </a:p>
        </p:txBody>
      </p:sp>
    </p:spTree>
    <p:extLst>
      <p:ext uri="{BB962C8B-B14F-4D97-AF65-F5344CB8AC3E}">
        <p14:creationId xmlns:p14="http://schemas.microsoft.com/office/powerpoint/2010/main" val="1780705522"/>
      </p:ext>
    </p:extLst>
  </p:cSld>
  <p:clrMapOvr>
    <a:masterClrMapping/>
  </p:clrMapOvr>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1598</Words>
  <Application>Microsoft Macintosh PowerPoint</Application>
  <PresentationFormat>On-screen Show (4:3)</PresentationFormat>
  <Paragraphs>190</Paragraphs>
  <Slides>40</Slides>
  <Notes>20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BentonSans Book</vt:lpstr>
      <vt:lpstr>Merriweather Light</vt:lpstr>
      <vt:lpstr>Arial</vt:lpstr>
      <vt:lpstr>Calibri</vt:lpstr>
      <vt:lpstr>Gill Sans MT</vt:lpstr>
      <vt:lpstr>PPT_Corporate_Template_BentonSans_16.9_c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2018-07-31T18:14:46Z</dcterms:created>
  <dcterms:modified xsi:type="dcterms:W3CDTF">2019-08-04T02:22:29Z</dcterms:modified>
</cp:coreProperties>
</file>